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309" r:id="rId7"/>
    <p:sldId id="261" r:id="rId8"/>
    <p:sldId id="262" r:id="rId9"/>
    <p:sldId id="297" r:id="rId10"/>
    <p:sldId id="298" r:id="rId11"/>
    <p:sldId id="263" r:id="rId12"/>
    <p:sldId id="308" r:id="rId13"/>
    <p:sldId id="264" r:id="rId14"/>
    <p:sldId id="265" r:id="rId15"/>
    <p:sldId id="294" r:id="rId16"/>
    <p:sldId id="266" r:id="rId17"/>
    <p:sldId id="301" r:id="rId18"/>
    <p:sldId id="267" r:id="rId19"/>
    <p:sldId id="268" r:id="rId20"/>
    <p:sldId id="295" r:id="rId21"/>
    <p:sldId id="296" r:id="rId22"/>
    <p:sldId id="299" r:id="rId23"/>
    <p:sldId id="302" r:id="rId24"/>
    <p:sldId id="270" r:id="rId25"/>
    <p:sldId id="271" r:id="rId26"/>
    <p:sldId id="272" r:id="rId27"/>
    <p:sldId id="300" r:id="rId28"/>
    <p:sldId id="293" r:id="rId29"/>
    <p:sldId id="273" r:id="rId30"/>
    <p:sldId id="274" r:id="rId31"/>
    <p:sldId id="275" r:id="rId32"/>
    <p:sldId id="277" r:id="rId33"/>
    <p:sldId id="278" r:id="rId34"/>
    <p:sldId id="279" r:id="rId35"/>
    <p:sldId id="290" r:id="rId36"/>
    <p:sldId id="291" r:id="rId37"/>
    <p:sldId id="281" r:id="rId38"/>
    <p:sldId id="282" r:id="rId39"/>
    <p:sldId id="303" r:id="rId40"/>
    <p:sldId id="283" r:id="rId41"/>
    <p:sldId id="284" r:id="rId42"/>
    <p:sldId id="304" r:id="rId43"/>
    <p:sldId id="305" r:id="rId44"/>
    <p:sldId id="306" r:id="rId45"/>
    <p:sldId id="285" r:id="rId46"/>
    <p:sldId id="307" r:id="rId47"/>
    <p:sldId id="286" r:id="rId48"/>
    <p:sldId id="287" r:id="rId49"/>
    <p:sldId id="288" r:id="rId50"/>
    <p:sldId id="289" r:id="rId5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-116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printerSettings" Target="printerSettings/printerSettings1.bin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2D67F-2DE4-034B-90BF-DC77828046E7}" type="datetimeFigureOut">
              <a:rPr lang="en-US" smtClean="0"/>
              <a:t>14.06.15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6308F-C935-6F46-BD94-76C68E93D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6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2D67F-2DE4-034B-90BF-DC77828046E7}" type="datetimeFigureOut">
              <a:rPr lang="en-US" smtClean="0"/>
              <a:t>14.06.15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6308F-C935-6F46-BD94-76C68E93D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445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2D67F-2DE4-034B-90BF-DC77828046E7}" type="datetimeFigureOut">
              <a:rPr lang="en-US" smtClean="0"/>
              <a:t>14.06.15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6308F-C935-6F46-BD94-76C68E93D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670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2D67F-2DE4-034B-90BF-DC77828046E7}" type="datetimeFigureOut">
              <a:rPr lang="en-US" smtClean="0"/>
              <a:t>14.06.15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6308F-C935-6F46-BD94-76C68E93D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290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2D67F-2DE4-034B-90BF-DC77828046E7}" type="datetimeFigureOut">
              <a:rPr lang="en-US" smtClean="0"/>
              <a:t>14.06.15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6308F-C935-6F46-BD94-76C68E93D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217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2D67F-2DE4-034B-90BF-DC77828046E7}" type="datetimeFigureOut">
              <a:rPr lang="en-US" smtClean="0"/>
              <a:t>14.06.15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6308F-C935-6F46-BD94-76C68E93D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550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2D67F-2DE4-034B-90BF-DC77828046E7}" type="datetimeFigureOut">
              <a:rPr lang="en-US" smtClean="0"/>
              <a:t>14.06.15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6308F-C935-6F46-BD94-76C68E93D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804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2D67F-2DE4-034B-90BF-DC77828046E7}" type="datetimeFigureOut">
              <a:rPr lang="en-US" smtClean="0"/>
              <a:t>14.06.15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6308F-C935-6F46-BD94-76C68E93D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944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2D67F-2DE4-034B-90BF-DC77828046E7}" type="datetimeFigureOut">
              <a:rPr lang="en-US" smtClean="0"/>
              <a:t>14.06.15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6308F-C935-6F46-BD94-76C68E93D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195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2D67F-2DE4-034B-90BF-DC77828046E7}" type="datetimeFigureOut">
              <a:rPr lang="en-US" smtClean="0"/>
              <a:t>14.06.15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6308F-C935-6F46-BD94-76C68E93D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958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2D67F-2DE4-034B-90BF-DC77828046E7}" type="datetimeFigureOut">
              <a:rPr lang="en-US" smtClean="0"/>
              <a:t>14.06.15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6308F-C935-6F46-BD94-76C68E93D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294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22D67F-2DE4-034B-90BF-DC77828046E7}" type="datetimeFigureOut">
              <a:rPr lang="en-US" smtClean="0"/>
              <a:t>14.06.15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A6308F-C935-6F46-BD94-76C68E93D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632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hyperlink" Target="mailto:agershun@gmail.com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Как написать компилятор</a:t>
            </a:r>
            <a:r>
              <a:rPr lang="en-US" dirty="0" smtClean="0"/>
              <a:t> </a:t>
            </a:r>
            <a:r>
              <a:rPr lang="en-US" dirty="0"/>
              <a:t/>
            </a:r>
            <a:br>
              <a:rPr lang="en-US" dirty="0"/>
            </a:br>
            <a:r>
              <a:rPr lang="ru-RU" dirty="0" smtClean="0"/>
              <a:t>за 15 минут?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Андрей Гершун</a:t>
            </a:r>
          </a:p>
          <a:p>
            <a:r>
              <a:rPr lang="en-US" dirty="0" err="1" smtClean="0"/>
              <a:t>MoscowJS</a:t>
            </a:r>
            <a:r>
              <a:rPr lang="en-US" dirty="0" smtClean="0"/>
              <a:t> 25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100" y="558800"/>
            <a:ext cx="4178300" cy="1423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804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Операторы МАТ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// </a:t>
            </a:r>
            <a:r>
              <a:rPr lang="ru-RU" dirty="0" smtClean="0">
                <a:latin typeface="Consolas"/>
                <a:cs typeface="Consolas"/>
              </a:rPr>
              <a:t>Операторы</a:t>
            </a: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A</a:t>
            </a:r>
            <a:r>
              <a:rPr lang="en-US" dirty="0" smtClean="0">
                <a:latin typeface="Consolas"/>
                <a:cs typeface="Consolas"/>
              </a:rPr>
              <a:t> = 1 2 </a:t>
            </a:r>
            <a:r>
              <a:rPr lang="ru-RU" dirty="0" smtClean="0">
                <a:latin typeface="Consolas"/>
                <a:cs typeface="Consolas"/>
              </a:rPr>
              <a:t> 	</a:t>
            </a:r>
            <a:r>
              <a:rPr lang="en-US" dirty="0" smtClean="0">
                <a:latin typeface="Consolas"/>
                <a:cs typeface="Consolas"/>
              </a:rPr>
              <a:t>			</a:t>
            </a:r>
            <a:r>
              <a:rPr lang="ru-RU" dirty="0" smtClean="0">
                <a:latin typeface="Consolas"/>
                <a:cs typeface="Consolas"/>
              </a:rPr>
              <a:t>//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ru-RU" dirty="0" smtClean="0">
                <a:latin typeface="Consolas"/>
                <a:cs typeface="Consolas"/>
              </a:rPr>
              <a:t>присваивание</a:t>
            </a: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PRINT A*B’</a:t>
            </a:r>
            <a:r>
              <a:rPr lang="ru-RU" dirty="0" smtClean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	  </a:t>
            </a:r>
            <a:r>
              <a:rPr lang="ru-RU" dirty="0" smtClean="0">
                <a:latin typeface="Consolas"/>
                <a:cs typeface="Consolas"/>
              </a:rPr>
              <a:t>//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ru-RU" dirty="0" smtClean="0">
                <a:latin typeface="Consolas"/>
                <a:cs typeface="Consolas"/>
              </a:rPr>
              <a:t>печать </a:t>
            </a:r>
            <a:endParaRPr lang="ru-RU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ru-RU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Прочие знаки</a:t>
            </a:r>
            <a:r>
              <a:rPr lang="ru-RU" dirty="0">
                <a:latin typeface="Consolas"/>
                <a:cs typeface="Consolas"/>
              </a:rPr>
              <a:t>:</a:t>
            </a:r>
            <a:endParaRPr lang="en-US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// комментарии</a:t>
            </a: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393235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Пример программы на </a:t>
            </a:r>
            <a:r>
              <a:rPr lang="en-US" dirty="0" smtClean="0"/>
              <a:t>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// Файл: </a:t>
            </a:r>
            <a:r>
              <a:rPr lang="en-US" dirty="0" smtClean="0">
                <a:latin typeface="Consolas"/>
                <a:cs typeface="Consolas"/>
              </a:rPr>
              <a:t>program</a:t>
            </a:r>
            <a:r>
              <a:rPr lang="ru-RU" dirty="0" smtClean="0">
                <a:latin typeface="Consolas"/>
                <a:cs typeface="Consolas"/>
              </a:rPr>
              <a:t>3</a:t>
            </a:r>
            <a:r>
              <a:rPr lang="en-US" dirty="0" smtClean="0">
                <a:latin typeface="Consolas"/>
                <a:cs typeface="Consolas"/>
              </a:rPr>
              <a:t>2.mat</a:t>
            </a:r>
            <a:endParaRPr lang="ru-RU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A = 1 2 3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B = 4|5|6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PRINT A*B</a:t>
            </a:r>
            <a:endParaRPr lang="ru-RU" dirty="0" smtClean="0">
              <a:latin typeface="Consolas"/>
              <a:cs typeface="Consolas"/>
            </a:endParaRPr>
          </a:p>
          <a:p>
            <a:endParaRPr lang="ru-RU" dirty="0"/>
          </a:p>
          <a:p>
            <a:r>
              <a:rPr lang="ru-RU" dirty="0" smtClean="0"/>
              <a:t>Если все правильно,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ru-RU" dirty="0" smtClean="0"/>
              <a:t>то мы должны увидеть:</a:t>
            </a:r>
            <a:r>
              <a:rPr lang="en-US" dirty="0" smtClean="0"/>
              <a:t> 3</a:t>
            </a:r>
            <a:r>
              <a:rPr lang="ru-RU" dirty="0" smtClean="0"/>
              <a:t>2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986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500" y="254000"/>
            <a:ext cx="7416800" cy="25273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3340100"/>
            <a:ext cx="3213100" cy="32131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886200" y="6183868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Zach Carter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148084" y="3441700"/>
            <a:ext cx="2171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Генератор </a:t>
            </a:r>
            <a:r>
              <a:rPr lang="ru-RU" dirty="0" err="1" smtClean="0"/>
              <a:t>парсеров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857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Структура файла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ru-RU" dirty="0" smtClean="0"/>
              <a:t>с грамматикой (</a:t>
            </a:r>
            <a:r>
              <a:rPr lang="en-US" dirty="0" smtClean="0"/>
              <a:t>mat0.jison</a:t>
            </a:r>
            <a:r>
              <a:rPr lang="ru-RU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76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4F81BD"/>
                </a:solidFill>
                <a:latin typeface="Consolas"/>
                <a:cs typeface="Consolas"/>
              </a:rPr>
              <a:t>%{ </a:t>
            </a:r>
            <a:r>
              <a:rPr lang="en-US" dirty="0" smtClean="0">
                <a:solidFill>
                  <a:srgbClr val="FF6600"/>
                </a:solidFill>
                <a:latin typeface="Consolas"/>
                <a:cs typeface="Consolas"/>
              </a:rPr>
              <a:t>/* </a:t>
            </a:r>
            <a:r>
              <a:rPr lang="ru-RU" dirty="0" smtClean="0">
                <a:solidFill>
                  <a:srgbClr val="FF6600"/>
                </a:solidFill>
                <a:latin typeface="Consolas"/>
                <a:cs typeface="Consolas"/>
              </a:rPr>
              <a:t>вспомогательный код </a:t>
            </a:r>
            <a:r>
              <a:rPr lang="en-US" dirty="0" smtClean="0">
                <a:solidFill>
                  <a:srgbClr val="FF6600"/>
                </a:solidFill>
                <a:latin typeface="Consolas"/>
                <a:cs typeface="Consolas"/>
              </a:rPr>
              <a:t>*/</a:t>
            </a:r>
            <a:r>
              <a:rPr lang="en-US" dirty="0" smtClean="0">
                <a:solidFill>
                  <a:srgbClr val="4F81BD"/>
                </a:solidFill>
                <a:latin typeface="Consolas"/>
                <a:cs typeface="Consolas"/>
              </a:rPr>
              <a:t> %}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4F81BD"/>
                </a:solidFill>
                <a:latin typeface="Consolas"/>
                <a:cs typeface="Consolas"/>
              </a:rPr>
              <a:t>%</a:t>
            </a:r>
            <a:r>
              <a:rPr lang="en-US" dirty="0" err="1" smtClean="0">
                <a:solidFill>
                  <a:schemeClr val="accent1"/>
                </a:solidFill>
                <a:latin typeface="Consolas"/>
                <a:cs typeface="Consolas"/>
              </a:rPr>
              <a:t>lex</a:t>
            </a:r>
            <a:endParaRPr lang="ru-RU" dirty="0" smtClean="0">
              <a:solidFill>
                <a:schemeClr val="accent1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4F81BD"/>
                </a:solidFill>
                <a:latin typeface="Consolas"/>
                <a:cs typeface="Consolas"/>
              </a:rPr>
              <a:t>%options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dirty="0" smtClean="0">
                <a:solidFill>
                  <a:srgbClr val="008000"/>
                </a:solidFill>
                <a:latin typeface="Consolas"/>
                <a:cs typeface="Consolas"/>
              </a:rPr>
              <a:t>case-insensitive</a:t>
            </a:r>
            <a:endParaRPr lang="ru-RU" dirty="0" smtClean="0">
              <a:solidFill>
                <a:srgbClr val="008000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4F81BD"/>
                </a:solidFill>
                <a:latin typeface="Consolas"/>
                <a:cs typeface="Consolas"/>
              </a:rPr>
              <a:t>%%</a:t>
            </a:r>
            <a:endParaRPr lang="en-US" dirty="0">
              <a:solidFill>
                <a:srgbClr val="4F81BD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/* </a:t>
            </a:r>
            <a:r>
              <a:rPr lang="ru-RU" dirty="0" smtClean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лексемы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*/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4F81BD"/>
                </a:solidFill>
                <a:latin typeface="Consolas"/>
                <a:cs typeface="Consolas"/>
              </a:rPr>
              <a:t>/</a:t>
            </a:r>
            <a:r>
              <a:rPr lang="en-US" dirty="0" err="1" smtClean="0">
                <a:solidFill>
                  <a:srgbClr val="4F81BD"/>
                </a:solidFill>
                <a:latin typeface="Consolas"/>
                <a:cs typeface="Consolas"/>
              </a:rPr>
              <a:t>lex</a:t>
            </a:r>
            <a:endParaRPr lang="en-US" dirty="0" smtClean="0">
              <a:solidFill>
                <a:srgbClr val="4F81BD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4F81BD"/>
                </a:solidFill>
                <a:latin typeface="Consolas"/>
                <a:cs typeface="Consolas"/>
              </a:rPr>
              <a:t>%</a:t>
            </a:r>
            <a:r>
              <a:rPr lang="en-US" dirty="0" err="1" smtClean="0">
                <a:solidFill>
                  <a:srgbClr val="4F81BD"/>
                </a:solidFill>
                <a:latin typeface="Consolas"/>
                <a:cs typeface="Consolas"/>
              </a:rPr>
              <a:t>ebnf</a:t>
            </a:r>
            <a:endParaRPr lang="en-US" dirty="0" smtClean="0">
              <a:solidFill>
                <a:srgbClr val="4F81BD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4F81BD"/>
                </a:solidFill>
                <a:latin typeface="Consolas"/>
                <a:cs typeface="Consolas"/>
              </a:rPr>
              <a:t>%start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dirty="0" smtClean="0">
                <a:solidFill>
                  <a:srgbClr val="008000"/>
                </a:solidFill>
                <a:latin typeface="Consolas"/>
                <a:cs typeface="Consolas"/>
              </a:rPr>
              <a:t>main</a:t>
            </a:r>
            <a:endParaRPr lang="ru-RU" dirty="0" smtClean="0">
              <a:solidFill>
                <a:srgbClr val="008000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ru-RU" dirty="0" smtClean="0">
                <a:solidFill>
                  <a:srgbClr val="E46C0A"/>
                </a:solidFill>
                <a:latin typeface="Consolas"/>
                <a:cs typeface="Consolas"/>
              </a:rPr>
              <a:t>/</a:t>
            </a:r>
            <a:r>
              <a:rPr lang="en-US" dirty="0" smtClean="0">
                <a:solidFill>
                  <a:srgbClr val="E46C0A"/>
                </a:solidFill>
                <a:latin typeface="Consolas"/>
                <a:cs typeface="Consolas"/>
              </a:rPr>
              <a:t>* </a:t>
            </a:r>
            <a:r>
              <a:rPr lang="ru-RU" dirty="0" smtClean="0">
                <a:solidFill>
                  <a:srgbClr val="E46C0A"/>
                </a:solidFill>
                <a:latin typeface="Consolas"/>
                <a:cs typeface="Consolas"/>
              </a:rPr>
              <a:t>приоритеты правил </a:t>
            </a:r>
            <a:r>
              <a:rPr lang="en-US" dirty="0" smtClean="0">
                <a:solidFill>
                  <a:srgbClr val="E46C0A"/>
                </a:solidFill>
                <a:latin typeface="Consolas"/>
                <a:cs typeface="Consolas"/>
              </a:rPr>
              <a:t>*/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4F81BD"/>
                </a:solidFill>
                <a:latin typeface="Consolas"/>
                <a:cs typeface="Consolas"/>
              </a:rPr>
              <a:t>%%</a:t>
            </a:r>
            <a:endParaRPr lang="ru-RU" dirty="0" smtClean="0">
              <a:solidFill>
                <a:srgbClr val="4F81BD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ru-RU" dirty="0" smtClean="0">
                <a:solidFill>
                  <a:srgbClr val="E46C0A"/>
                </a:solidFill>
                <a:latin typeface="Consolas"/>
                <a:cs typeface="Consolas"/>
              </a:rPr>
              <a:t>/</a:t>
            </a:r>
            <a:r>
              <a:rPr lang="en-US" dirty="0" smtClean="0">
                <a:solidFill>
                  <a:srgbClr val="E46C0A"/>
                </a:solidFill>
                <a:latin typeface="Consolas"/>
                <a:cs typeface="Consolas"/>
              </a:rPr>
              <a:t>* </a:t>
            </a:r>
            <a:r>
              <a:rPr lang="ru-RU" dirty="0" smtClean="0">
                <a:solidFill>
                  <a:srgbClr val="E46C0A"/>
                </a:solidFill>
                <a:latin typeface="Consolas"/>
                <a:cs typeface="Consolas"/>
              </a:rPr>
              <a:t>грамматические правила  </a:t>
            </a:r>
            <a:r>
              <a:rPr lang="en-US" dirty="0" smtClean="0">
                <a:solidFill>
                  <a:srgbClr val="E46C0A"/>
                </a:solidFill>
                <a:latin typeface="Consolas"/>
                <a:cs typeface="Consolas"/>
              </a:rPr>
              <a:t>*/</a:t>
            </a:r>
            <a:endParaRPr lang="en-US" dirty="0">
              <a:solidFill>
                <a:srgbClr val="E46C0A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125741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Слова языка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Комментарии //</a:t>
            </a:r>
          </a:p>
          <a:p>
            <a:r>
              <a:rPr lang="ru-RU" dirty="0" smtClean="0"/>
              <a:t>Пробелы</a:t>
            </a:r>
          </a:p>
          <a:p>
            <a:r>
              <a:rPr lang="ru-RU" dirty="0" smtClean="0"/>
              <a:t>Число</a:t>
            </a:r>
          </a:p>
          <a:p>
            <a:r>
              <a:rPr lang="ru-RU" dirty="0" smtClean="0"/>
              <a:t>Названия переменных и функций</a:t>
            </a:r>
            <a:endParaRPr lang="en-US" dirty="0" smtClean="0"/>
          </a:p>
          <a:p>
            <a:r>
              <a:rPr lang="ru-RU" dirty="0" smtClean="0"/>
              <a:t>Знаки: + </a:t>
            </a:r>
            <a:r>
              <a:rPr lang="en-US" dirty="0" smtClean="0"/>
              <a:t>* ‘ =</a:t>
            </a:r>
            <a:r>
              <a:rPr lang="ru-RU" dirty="0" smtClean="0"/>
              <a:t> ( ) </a:t>
            </a:r>
          </a:p>
          <a:p>
            <a:r>
              <a:rPr lang="ru-RU" dirty="0" smtClean="0"/>
              <a:t>Ключевое слово: </a:t>
            </a:r>
            <a:r>
              <a:rPr lang="en-US" dirty="0" smtClean="0"/>
              <a:t>PRINT</a:t>
            </a:r>
            <a:endParaRPr lang="ru-RU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942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Описываем лексемы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err="1" smtClean="0">
                <a:solidFill>
                  <a:srgbClr val="0000FF"/>
                </a:solidFill>
                <a:latin typeface="Consolas"/>
                <a:cs typeface="Consolas"/>
              </a:rPr>
              <a:t>регулярка</a:t>
            </a:r>
            <a:r>
              <a:rPr lang="ru-RU" dirty="0" smtClean="0">
                <a:solidFill>
                  <a:srgbClr val="0000FF"/>
                </a:solidFill>
                <a:latin typeface="Consolas"/>
                <a:cs typeface="Consolas"/>
              </a:rPr>
              <a:t>	</a:t>
            </a:r>
            <a:r>
              <a:rPr lang="ru-RU" dirty="0" smtClean="0">
                <a:solidFill>
                  <a:srgbClr val="E46C0A"/>
                </a:solidFill>
                <a:latin typeface="Consolas"/>
                <a:cs typeface="Consolas"/>
              </a:rPr>
              <a:t>			</a:t>
            </a:r>
            <a:r>
              <a:rPr lang="en-US" dirty="0" smtClean="0">
                <a:solidFill>
                  <a:srgbClr val="008000"/>
                </a:solidFill>
                <a:latin typeface="Consolas"/>
                <a:cs typeface="Consolas"/>
              </a:rPr>
              <a:t>return</a:t>
            </a:r>
            <a:r>
              <a:rPr lang="en-US" dirty="0" smtClean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'</a:t>
            </a:r>
            <a:r>
              <a:rPr lang="ru-RU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лексема</a:t>
            </a:r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’</a:t>
            </a:r>
            <a:endParaRPr lang="ru-RU" dirty="0" smtClean="0">
              <a:solidFill>
                <a:srgbClr val="E46C0A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endParaRPr lang="ru-RU" dirty="0" smtClean="0">
              <a:solidFill>
                <a:srgbClr val="E46C0A"/>
              </a:solidFill>
              <a:latin typeface="Consolas"/>
              <a:cs typeface="Consola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2320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Бритва Оккама: Отсекаем все ненужное: комментарии и пробелы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is-IS" sz="2800" dirty="0" smtClean="0">
              <a:solidFill>
                <a:srgbClr val="E46C0A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s-IS" sz="2800" dirty="0" smtClean="0">
                <a:solidFill>
                  <a:srgbClr val="E46C0A"/>
                </a:solidFill>
                <a:latin typeface="Consolas"/>
                <a:cs typeface="Consolas"/>
              </a:rPr>
              <a:t>/* </a:t>
            </a:r>
            <a:r>
              <a:rPr lang="ru-RU" sz="2800" dirty="0" smtClean="0">
                <a:solidFill>
                  <a:srgbClr val="E46C0A"/>
                </a:solidFill>
                <a:latin typeface="Consolas"/>
                <a:cs typeface="Consolas"/>
              </a:rPr>
              <a:t>Комментарии</a:t>
            </a:r>
            <a:r>
              <a:rPr lang="en-US" sz="2800" dirty="0" smtClean="0">
                <a:solidFill>
                  <a:srgbClr val="E46C0A"/>
                </a:solidFill>
                <a:latin typeface="Consolas"/>
                <a:cs typeface="Consolas"/>
              </a:rPr>
              <a:t>:</a:t>
            </a:r>
            <a:r>
              <a:rPr lang="ru-RU" sz="2800" dirty="0" smtClean="0">
                <a:solidFill>
                  <a:srgbClr val="E46C0A"/>
                </a:solidFill>
                <a:latin typeface="Consolas"/>
                <a:cs typeface="Consolas"/>
              </a:rPr>
              <a:t>от </a:t>
            </a:r>
            <a:r>
              <a:rPr lang="en-US" sz="2800" dirty="0" smtClean="0">
                <a:solidFill>
                  <a:srgbClr val="E46C0A"/>
                </a:solidFill>
                <a:latin typeface="Consolas"/>
                <a:cs typeface="Consolas"/>
              </a:rPr>
              <a:t>// </a:t>
            </a:r>
            <a:r>
              <a:rPr lang="ru-RU" sz="2800" dirty="0" smtClean="0">
                <a:solidFill>
                  <a:srgbClr val="E46C0A"/>
                </a:solidFill>
                <a:latin typeface="Consolas"/>
                <a:cs typeface="Consolas"/>
              </a:rPr>
              <a:t>до конца строки</a:t>
            </a:r>
            <a:r>
              <a:rPr lang="en-US" sz="2800" dirty="0" smtClean="0">
                <a:solidFill>
                  <a:srgbClr val="E46C0A"/>
                </a:solidFill>
                <a:latin typeface="Consolas"/>
                <a:cs typeface="Consolas"/>
              </a:rPr>
              <a:t> */</a:t>
            </a:r>
            <a:endParaRPr lang="is-IS" sz="2800" dirty="0" smtClean="0">
              <a:solidFill>
                <a:srgbClr val="E46C0A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s-IS" sz="2800" dirty="0" smtClean="0">
                <a:solidFill>
                  <a:srgbClr val="0000FF"/>
                </a:solidFill>
                <a:latin typeface="Consolas"/>
                <a:cs typeface="Consolas"/>
              </a:rPr>
              <a:t>\/\/.*$</a:t>
            </a:r>
            <a:r>
              <a:rPr lang="is-IS" sz="2800" dirty="0" smtClean="0">
                <a:latin typeface="Consolas"/>
                <a:cs typeface="Consolas"/>
              </a:rPr>
              <a:t>					</a:t>
            </a:r>
            <a:r>
              <a:rPr lang="is-IS" sz="2800" dirty="0" smtClean="0">
                <a:solidFill>
                  <a:srgbClr val="008000"/>
                </a:solidFill>
                <a:latin typeface="Consolas"/>
                <a:cs typeface="Consolas"/>
              </a:rPr>
              <a:t>return</a:t>
            </a:r>
          </a:p>
          <a:p>
            <a:pPr marL="0" indent="0">
              <a:buNone/>
            </a:pPr>
            <a:endParaRPr lang="is-IS" sz="28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s-IS" sz="2800" dirty="0" smtClean="0">
                <a:solidFill>
                  <a:srgbClr val="E46C0A"/>
                </a:solidFill>
                <a:latin typeface="Consolas"/>
                <a:cs typeface="Consolas"/>
              </a:rPr>
              <a:t>/* </a:t>
            </a:r>
            <a:r>
              <a:rPr lang="ru-RU" sz="2800" dirty="0" smtClean="0">
                <a:solidFill>
                  <a:srgbClr val="E46C0A"/>
                </a:solidFill>
                <a:latin typeface="Consolas"/>
                <a:cs typeface="Consolas"/>
              </a:rPr>
              <a:t>Пробелы, переносы строк </a:t>
            </a:r>
            <a:r>
              <a:rPr lang="en-US" sz="2800" dirty="0" smtClean="0">
                <a:solidFill>
                  <a:srgbClr val="E46C0A"/>
                </a:solidFill>
                <a:latin typeface="Consolas"/>
                <a:cs typeface="Consolas"/>
              </a:rPr>
              <a:t>*/</a:t>
            </a:r>
            <a:endParaRPr lang="is-IS" sz="2800" dirty="0" smtClean="0">
              <a:solidFill>
                <a:srgbClr val="E46C0A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s-IS" sz="2800" dirty="0" smtClean="0">
                <a:solidFill>
                  <a:srgbClr val="0000FF"/>
                </a:solidFill>
                <a:latin typeface="Consolas"/>
                <a:cs typeface="Consolas"/>
              </a:rPr>
              <a:t>\s</a:t>
            </a:r>
            <a:r>
              <a:rPr lang="is-IS" sz="2800" dirty="0" smtClean="0">
                <a:latin typeface="Consolas"/>
                <a:cs typeface="Consolas"/>
              </a:rPr>
              <a:t> 						</a:t>
            </a:r>
            <a:r>
              <a:rPr lang="is-IS" sz="2800" dirty="0" smtClean="0">
                <a:solidFill>
                  <a:srgbClr val="008000"/>
                </a:solidFill>
                <a:latin typeface="Consolas"/>
                <a:cs typeface="Consolas"/>
              </a:rPr>
              <a:t>return</a:t>
            </a:r>
            <a:endParaRPr lang="en-US" sz="2800" dirty="0">
              <a:solidFill>
                <a:srgbClr val="008000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0273226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Ключевые слова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'PRINT'					</a:t>
            </a:r>
            <a:r>
              <a:rPr lang="en-US" dirty="0" smtClean="0">
                <a:solidFill>
                  <a:srgbClr val="008000"/>
                </a:solidFill>
                <a:latin typeface="Consolas"/>
                <a:cs typeface="Consolas"/>
              </a:rPr>
              <a:t>return</a:t>
            </a:r>
            <a:r>
              <a:rPr lang="en-US" dirty="0" smtClean="0">
                <a:latin typeface="Consolas"/>
                <a:cs typeface="Consolas"/>
              </a:rPr>
              <a:t> 'PRINT'</a:t>
            </a:r>
          </a:p>
        </p:txBody>
      </p:sp>
    </p:spTree>
    <p:extLst>
      <p:ext uri="{BB962C8B-B14F-4D97-AF65-F5344CB8AC3E}">
        <p14:creationId xmlns:p14="http://schemas.microsoft.com/office/powerpoint/2010/main" val="28242523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Числа и литералы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</a:t>
            </a:r>
            <a:r>
              <a:rPr lang="ru-RU" dirty="0" smtClean="0"/>
              <a:t>после ключевых слов!)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ru-RU" sz="2800" dirty="0" smtClean="0">
                <a:solidFill>
                  <a:srgbClr val="FF6600"/>
                </a:solidFill>
                <a:latin typeface="Consolas"/>
                <a:cs typeface="Consolas"/>
              </a:rPr>
              <a:t>/</a:t>
            </a:r>
            <a:r>
              <a:rPr lang="en-US" sz="2800" dirty="0" smtClean="0">
                <a:solidFill>
                  <a:srgbClr val="FF6600"/>
                </a:solidFill>
                <a:latin typeface="Consolas"/>
                <a:cs typeface="Consolas"/>
              </a:rPr>
              <a:t>* </a:t>
            </a:r>
            <a:r>
              <a:rPr lang="ru-RU" sz="2800" dirty="0" smtClean="0">
                <a:solidFill>
                  <a:srgbClr val="FF6600"/>
                </a:solidFill>
                <a:latin typeface="Consolas"/>
                <a:cs typeface="Consolas"/>
              </a:rPr>
              <a:t>Числа</a:t>
            </a:r>
            <a:r>
              <a:rPr lang="en-US" sz="2800" dirty="0" smtClean="0">
                <a:solidFill>
                  <a:srgbClr val="FF6600"/>
                </a:solidFill>
                <a:latin typeface="Consolas"/>
                <a:cs typeface="Consolas"/>
              </a:rPr>
              <a:t> */</a:t>
            </a:r>
            <a:endParaRPr lang="ru-RU" sz="2800" dirty="0" smtClean="0">
              <a:solidFill>
                <a:srgbClr val="FF6600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dirty="0" smtClean="0">
                <a:solidFill>
                  <a:srgbClr val="0000FF"/>
                </a:solidFill>
                <a:latin typeface="Consolas"/>
                <a:cs typeface="Consolas"/>
              </a:rPr>
              <a:t>[0-9]+(\.[0-9]*)?</a:t>
            </a:r>
            <a:r>
              <a:rPr lang="en-US" sz="2800" dirty="0" smtClean="0">
                <a:latin typeface="Consolas"/>
                <a:cs typeface="Consolas"/>
              </a:rPr>
              <a:t>			</a:t>
            </a:r>
            <a:r>
              <a:rPr lang="en-US" sz="2800" dirty="0" smtClean="0">
                <a:solidFill>
                  <a:srgbClr val="008000"/>
                </a:solidFill>
                <a:latin typeface="Consolas"/>
                <a:cs typeface="Consolas"/>
              </a:rPr>
              <a:t>return</a:t>
            </a:r>
            <a:r>
              <a:rPr lang="en-US" sz="2800" dirty="0" smtClean="0">
                <a:latin typeface="Consolas"/>
                <a:cs typeface="Consolas"/>
              </a:rPr>
              <a:t> 'NUMBER'</a:t>
            </a:r>
          </a:p>
          <a:p>
            <a:pPr marL="0" indent="0">
              <a:buNone/>
            </a:pP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dirty="0" smtClean="0">
                <a:solidFill>
                  <a:srgbClr val="FF6600"/>
                </a:solidFill>
                <a:latin typeface="Consolas"/>
                <a:cs typeface="Consolas"/>
              </a:rPr>
              <a:t>/* </a:t>
            </a:r>
            <a:r>
              <a:rPr lang="ru-RU" sz="2800" dirty="0" smtClean="0">
                <a:solidFill>
                  <a:srgbClr val="FF6600"/>
                </a:solidFill>
                <a:latin typeface="Consolas"/>
                <a:cs typeface="Consolas"/>
              </a:rPr>
              <a:t>Литералы: названия переменных и функций </a:t>
            </a:r>
            <a:r>
              <a:rPr lang="en-US" sz="2800" dirty="0" smtClean="0">
                <a:solidFill>
                  <a:srgbClr val="FF6600"/>
                </a:solidFill>
                <a:latin typeface="Consolas"/>
                <a:cs typeface="Consolas"/>
              </a:rPr>
              <a:t>*/</a:t>
            </a:r>
            <a:endParaRPr lang="ru-RU" sz="2800" dirty="0" smtClean="0">
              <a:solidFill>
                <a:srgbClr val="FF6600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dirty="0" smtClean="0">
                <a:solidFill>
                  <a:srgbClr val="0000FF"/>
                </a:solidFill>
                <a:latin typeface="Consolas"/>
                <a:cs typeface="Consolas"/>
              </a:rPr>
              <a:t>[A-</a:t>
            </a:r>
            <a:r>
              <a:rPr lang="en-US" sz="2800" dirty="0" err="1" smtClean="0">
                <a:solidFill>
                  <a:srgbClr val="0000FF"/>
                </a:solidFill>
                <a:latin typeface="Consolas"/>
                <a:cs typeface="Consolas"/>
              </a:rPr>
              <a:t>Za</a:t>
            </a:r>
            <a:r>
              <a:rPr lang="en-US" sz="2800" dirty="0" smtClean="0">
                <a:solidFill>
                  <a:srgbClr val="0000FF"/>
                </a:solidFill>
                <a:latin typeface="Consolas"/>
                <a:cs typeface="Consolas"/>
              </a:rPr>
              <a:t>-z_][A-Za-z_0-9]* </a:t>
            </a:r>
            <a:r>
              <a:rPr lang="en-US" sz="2800" dirty="0" smtClean="0">
                <a:solidFill>
                  <a:srgbClr val="008000"/>
                </a:solidFill>
                <a:latin typeface="Consolas"/>
                <a:cs typeface="Consolas"/>
              </a:rPr>
              <a:t>return</a:t>
            </a:r>
            <a:r>
              <a:rPr lang="en-US" sz="2800" dirty="0" smtClean="0">
                <a:latin typeface="Consolas"/>
                <a:cs typeface="Consolas"/>
              </a:rPr>
              <a:t> 'LITERAL'</a:t>
            </a:r>
            <a:endParaRPr lang="ru-RU" sz="2800" dirty="0" smtClean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3352335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Знаки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smtClean="0">
                <a:solidFill>
                  <a:srgbClr val="0000FF"/>
                </a:solidFill>
                <a:latin typeface="Consolas"/>
                <a:cs typeface="Consolas"/>
              </a:rPr>
              <a:t>'+'</a:t>
            </a:r>
            <a:r>
              <a:rPr lang="fr-FR" dirty="0" smtClean="0">
                <a:latin typeface="Consolas"/>
                <a:cs typeface="Consolas"/>
              </a:rPr>
              <a:t>						</a:t>
            </a:r>
            <a:r>
              <a:rPr lang="fr-FR" dirty="0" smtClean="0">
                <a:solidFill>
                  <a:srgbClr val="008000"/>
                </a:solidFill>
                <a:latin typeface="Consolas"/>
                <a:cs typeface="Consolas"/>
              </a:rPr>
              <a:t>return</a:t>
            </a:r>
            <a:r>
              <a:rPr lang="fr-FR" dirty="0" smtClean="0">
                <a:latin typeface="Consolas"/>
                <a:cs typeface="Consolas"/>
              </a:rPr>
              <a:t> 'PLUS'</a:t>
            </a:r>
          </a:p>
          <a:p>
            <a:pPr marL="0" indent="0">
              <a:buNone/>
            </a:pPr>
            <a:r>
              <a:rPr lang="fr-FR" dirty="0" smtClean="0">
                <a:solidFill>
                  <a:srgbClr val="0000FF"/>
                </a:solidFill>
                <a:latin typeface="Consolas"/>
                <a:cs typeface="Consolas"/>
              </a:rPr>
              <a:t>'*'</a:t>
            </a:r>
            <a:r>
              <a:rPr lang="fr-FR" dirty="0" smtClean="0">
                <a:latin typeface="Consolas"/>
                <a:cs typeface="Consolas"/>
              </a:rPr>
              <a:t>						</a:t>
            </a:r>
            <a:r>
              <a:rPr lang="fr-FR" dirty="0" smtClean="0">
                <a:solidFill>
                  <a:srgbClr val="008000"/>
                </a:solidFill>
                <a:latin typeface="Consolas"/>
                <a:cs typeface="Consolas"/>
              </a:rPr>
              <a:t>return</a:t>
            </a:r>
            <a:r>
              <a:rPr lang="fr-FR" dirty="0" smtClean="0">
                <a:latin typeface="Consolas"/>
                <a:cs typeface="Consolas"/>
              </a:rPr>
              <a:t> 'STAR'</a:t>
            </a:r>
          </a:p>
          <a:p>
            <a:pPr marL="0" indent="0">
              <a:buNone/>
            </a:pPr>
            <a:r>
              <a:rPr lang="fr-FR" dirty="0" smtClean="0">
                <a:solidFill>
                  <a:srgbClr val="0000FF"/>
                </a:solidFill>
                <a:latin typeface="Consolas"/>
                <a:cs typeface="Consolas"/>
              </a:rPr>
              <a:t>'('</a:t>
            </a:r>
            <a:r>
              <a:rPr lang="fr-FR" dirty="0" smtClean="0">
                <a:latin typeface="Consolas"/>
                <a:cs typeface="Consolas"/>
              </a:rPr>
              <a:t>						</a:t>
            </a:r>
            <a:r>
              <a:rPr lang="fr-FR" dirty="0" smtClean="0">
                <a:solidFill>
                  <a:srgbClr val="008000"/>
                </a:solidFill>
                <a:latin typeface="Consolas"/>
                <a:cs typeface="Consolas"/>
              </a:rPr>
              <a:t>return</a:t>
            </a:r>
            <a:r>
              <a:rPr lang="fr-FR" dirty="0" smtClean="0">
                <a:latin typeface="Consolas"/>
                <a:cs typeface="Consolas"/>
              </a:rPr>
              <a:t> 'LPAR'</a:t>
            </a:r>
          </a:p>
          <a:p>
            <a:pPr marL="0" indent="0">
              <a:buNone/>
            </a:pPr>
            <a:r>
              <a:rPr lang="fr-FR" dirty="0" smtClean="0">
                <a:solidFill>
                  <a:srgbClr val="0000FF"/>
                </a:solidFill>
                <a:latin typeface="Consolas"/>
                <a:cs typeface="Consolas"/>
              </a:rPr>
              <a:t>')'</a:t>
            </a:r>
            <a:r>
              <a:rPr lang="fr-FR" dirty="0" smtClean="0">
                <a:latin typeface="Consolas"/>
                <a:cs typeface="Consolas"/>
              </a:rPr>
              <a:t>						</a:t>
            </a:r>
            <a:r>
              <a:rPr lang="fr-FR" dirty="0" smtClean="0">
                <a:solidFill>
                  <a:srgbClr val="008000"/>
                </a:solidFill>
                <a:latin typeface="Consolas"/>
                <a:cs typeface="Consolas"/>
              </a:rPr>
              <a:t>return</a:t>
            </a:r>
            <a:r>
              <a:rPr lang="fr-FR" dirty="0" smtClean="0">
                <a:latin typeface="Consolas"/>
                <a:cs typeface="Consolas"/>
              </a:rPr>
              <a:t> 'RPAR'</a:t>
            </a:r>
          </a:p>
          <a:p>
            <a:pPr marL="0" indent="0">
              <a:buNone/>
            </a:pPr>
            <a:r>
              <a:rPr lang="fr-FR" dirty="0" smtClean="0">
                <a:solidFill>
                  <a:srgbClr val="0000FF"/>
                </a:solidFill>
                <a:latin typeface="Consolas"/>
                <a:cs typeface="Consolas"/>
              </a:rPr>
              <a:t>'|'</a:t>
            </a:r>
            <a:r>
              <a:rPr lang="fr-FR" dirty="0" smtClean="0">
                <a:latin typeface="Consolas"/>
                <a:cs typeface="Consolas"/>
              </a:rPr>
              <a:t>						</a:t>
            </a:r>
            <a:r>
              <a:rPr lang="fr-FR" dirty="0" smtClean="0">
                <a:solidFill>
                  <a:srgbClr val="008000"/>
                </a:solidFill>
                <a:latin typeface="Consolas"/>
                <a:cs typeface="Consolas"/>
              </a:rPr>
              <a:t>return</a:t>
            </a:r>
            <a:r>
              <a:rPr lang="fr-FR" dirty="0" smtClean="0">
                <a:latin typeface="Consolas"/>
                <a:cs typeface="Consolas"/>
              </a:rPr>
              <a:t> 'PALKA'</a:t>
            </a:r>
          </a:p>
          <a:p>
            <a:pPr marL="0" indent="0">
              <a:buNone/>
            </a:pPr>
            <a:r>
              <a:rPr lang="fr-FR" dirty="0" smtClean="0">
                <a:solidFill>
                  <a:srgbClr val="0000FF"/>
                </a:solidFill>
                <a:latin typeface="Consolas"/>
                <a:cs typeface="Consolas"/>
              </a:rPr>
              <a:t>\'	</a:t>
            </a:r>
            <a:r>
              <a:rPr lang="fr-FR" dirty="0" smtClean="0">
                <a:latin typeface="Consolas"/>
                <a:cs typeface="Consolas"/>
              </a:rPr>
              <a:t>						</a:t>
            </a:r>
            <a:r>
              <a:rPr lang="fr-FR" dirty="0" smtClean="0">
                <a:solidFill>
                  <a:srgbClr val="008000"/>
                </a:solidFill>
                <a:latin typeface="Consolas"/>
                <a:cs typeface="Consolas"/>
              </a:rPr>
              <a:t>return</a:t>
            </a:r>
            <a:r>
              <a:rPr lang="fr-FR" dirty="0" smtClean="0">
                <a:latin typeface="Consolas"/>
                <a:cs typeface="Consolas"/>
              </a:rPr>
              <a:t> 'STRIH'</a:t>
            </a:r>
          </a:p>
          <a:p>
            <a:pPr marL="0" indent="0">
              <a:buNone/>
            </a:pPr>
            <a:r>
              <a:rPr lang="fr-FR" dirty="0" smtClean="0">
                <a:solidFill>
                  <a:srgbClr val="0000FF"/>
                </a:solidFill>
                <a:latin typeface="Consolas"/>
                <a:cs typeface="Consolas"/>
              </a:rPr>
              <a:t>'='</a:t>
            </a:r>
            <a:r>
              <a:rPr lang="fr-FR" dirty="0" smtClean="0">
                <a:latin typeface="Consolas"/>
                <a:cs typeface="Consolas"/>
              </a:rPr>
              <a:t>						</a:t>
            </a:r>
            <a:r>
              <a:rPr lang="fr-FR" dirty="0" smtClean="0">
                <a:solidFill>
                  <a:srgbClr val="008000"/>
                </a:solidFill>
                <a:latin typeface="Consolas"/>
                <a:cs typeface="Consolas"/>
              </a:rPr>
              <a:t>return</a:t>
            </a:r>
            <a:r>
              <a:rPr lang="fr-FR" dirty="0" smtClean="0">
                <a:latin typeface="Consolas"/>
                <a:cs typeface="Consolas"/>
              </a:rPr>
              <a:t> 'EQ</a:t>
            </a:r>
            <a:r>
              <a:rPr lang="en-US" dirty="0" smtClean="0">
                <a:latin typeface="Consolas"/>
                <a:cs typeface="Consolas"/>
              </a:rPr>
              <a:t>'</a:t>
            </a:r>
            <a:endParaRPr lang="fr-FR" dirty="0" smtClean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902671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Содержание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smtClean="0"/>
              <a:t>Почему плохо без компиляторов</a:t>
            </a:r>
            <a:r>
              <a:rPr lang="en-US" dirty="0" smtClean="0"/>
              <a:t>?</a:t>
            </a:r>
            <a:endParaRPr lang="ru-RU" dirty="0" smtClean="0"/>
          </a:p>
          <a:p>
            <a:r>
              <a:rPr lang="ru-RU" dirty="0" smtClean="0"/>
              <a:t>Инструменты</a:t>
            </a:r>
          </a:p>
          <a:p>
            <a:r>
              <a:rPr lang="ru-RU" dirty="0" smtClean="0"/>
              <a:t>Знакомьтесь – МАТ</a:t>
            </a:r>
            <a:r>
              <a:rPr lang="en-US" dirty="0" smtClean="0"/>
              <a:t>RIX</a:t>
            </a:r>
            <a:r>
              <a:rPr lang="ru-RU" dirty="0" smtClean="0"/>
              <a:t>!</a:t>
            </a:r>
            <a:endParaRPr lang="en-US" dirty="0" smtClean="0"/>
          </a:p>
          <a:p>
            <a:r>
              <a:rPr lang="ru-RU" dirty="0" smtClean="0"/>
              <a:t>Орфография: Поосторожней с лексикой!</a:t>
            </a:r>
          </a:p>
          <a:p>
            <a:r>
              <a:rPr lang="ru-RU" dirty="0" smtClean="0"/>
              <a:t>Грамматика: </a:t>
            </a:r>
            <a:r>
              <a:rPr lang="ru-RU" dirty="0"/>
              <a:t>П</a:t>
            </a:r>
            <a:r>
              <a:rPr lang="ru-RU" dirty="0" smtClean="0"/>
              <a:t>ишем правильно!</a:t>
            </a:r>
          </a:p>
          <a:p>
            <a:r>
              <a:rPr lang="ru-RU" dirty="0" smtClean="0"/>
              <a:t>Семантика: И что тут понаписано?</a:t>
            </a:r>
          </a:p>
          <a:p>
            <a:r>
              <a:rPr lang="ru-RU" dirty="0" smtClean="0"/>
              <a:t>Пишем интерпретатор</a:t>
            </a:r>
          </a:p>
          <a:p>
            <a:r>
              <a:rPr lang="ru-RU" dirty="0" smtClean="0"/>
              <a:t>Венец творения – компилятор!</a:t>
            </a:r>
          </a:p>
          <a:p>
            <a:endParaRPr lang="ru-RU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0331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Немного магии</a:t>
            </a:r>
            <a:r>
              <a:rPr lang="en-US" dirty="0" smtClean="0"/>
              <a:t> 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en-US" dirty="0" smtClean="0"/>
              <a:t>(</a:t>
            </a:r>
            <a:r>
              <a:rPr lang="ru-RU" dirty="0" smtClean="0"/>
              <a:t>служебные лексемы)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/</a:t>
            </a:r>
            <a:r>
              <a:rPr lang="en-US" dirty="0" smtClean="0">
                <a:latin typeface="Consolas"/>
                <a:cs typeface="Consolas"/>
              </a:rPr>
              <a:t>* </a:t>
            </a:r>
            <a:r>
              <a:rPr lang="ru-RU" dirty="0" smtClean="0">
                <a:latin typeface="Consolas"/>
                <a:cs typeface="Consolas"/>
              </a:rPr>
              <a:t>Конец файла </a:t>
            </a:r>
            <a:r>
              <a:rPr lang="en-US" dirty="0" smtClean="0">
                <a:latin typeface="Consolas"/>
                <a:cs typeface="Consolas"/>
              </a:rPr>
              <a:t>*/</a:t>
            </a:r>
            <a:endParaRPr lang="ru-RU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&lt;&lt;EOF&gt;&gt;					</a:t>
            </a:r>
            <a:r>
              <a:rPr lang="en-US" dirty="0" smtClean="0">
                <a:solidFill>
                  <a:srgbClr val="008000"/>
                </a:solidFill>
                <a:latin typeface="Consolas"/>
                <a:cs typeface="Consolas"/>
              </a:rPr>
              <a:t>return</a:t>
            </a:r>
            <a:r>
              <a:rPr lang="en-US" dirty="0" smtClean="0">
                <a:latin typeface="Consolas"/>
                <a:cs typeface="Consolas"/>
              </a:rPr>
              <a:t> 'EOF'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/* </a:t>
            </a:r>
            <a:r>
              <a:rPr lang="ru-RU" dirty="0" smtClean="0">
                <a:latin typeface="Consolas"/>
                <a:cs typeface="Consolas"/>
              </a:rPr>
              <a:t>Ошибочные символы </a:t>
            </a:r>
            <a:r>
              <a:rPr lang="en-US" dirty="0" smtClean="0">
                <a:latin typeface="Consolas"/>
                <a:cs typeface="Consolas"/>
              </a:rPr>
              <a:t>*/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.						</a:t>
            </a:r>
            <a:r>
              <a:rPr lang="ru-RU" dirty="0" smtClean="0">
                <a:latin typeface="Consolas"/>
                <a:cs typeface="Consolas"/>
              </a:rPr>
              <a:t>		</a:t>
            </a:r>
            <a:r>
              <a:rPr lang="en-US" dirty="0" smtClean="0">
                <a:solidFill>
                  <a:srgbClr val="008000"/>
                </a:solidFill>
                <a:latin typeface="Consolas"/>
                <a:cs typeface="Consolas"/>
              </a:rPr>
              <a:t>return</a:t>
            </a:r>
            <a:r>
              <a:rPr lang="en-US" dirty="0" smtClean="0">
                <a:latin typeface="Consolas"/>
                <a:cs typeface="Consolas"/>
              </a:rPr>
              <a:t> 'INVALID'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3931785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Coffe</a:t>
            </a:r>
            <a:r>
              <a:rPr lang="en-US" dirty="0"/>
              <a:t>e</a:t>
            </a:r>
            <a:r>
              <a:rPr lang="en-US" dirty="0" smtClean="0"/>
              <a:t>-Break </a:t>
            </a:r>
            <a:r>
              <a:rPr lang="ru-RU" dirty="0" smtClean="0"/>
              <a:t>1: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ru-RU" dirty="0" smtClean="0"/>
              <a:t>Что выдает на выходе </a:t>
            </a:r>
            <a:r>
              <a:rPr lang="ru-RU" dirty="0" err="1" smtClean="0"/>
              <a:t>лексер</a:t>
            </a:r>
            <a:r>
              <a:rPr lang="ru-RU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Проверим лексику: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err="1" smtClean="0">
                <a:latin typeface="Consolas"/>
                <a:cs typeface="Consolas"/>
              </a:rPr>
              <a:t>jison</a:t>
            </a:r>
            <a:r>
              <a:rPr lang="en-US" dirty="0" smtClean="0">
                <a:latin typeface="Consolas"/>
                <a:cs typeface="Consolas"/>
              </a:rPr>
              <a:t> mat1.jison</a:t>
            </a:r>
          </a:p>
          <a:p>
            <a:endParaRPr lang="en-US" dirty="0" smtClean="0"/>
          </a:p>
          <a:p>
            <a:r>
              <a:rPr lang="ru-RU" dirty="0" smtClean="0"/>
              <a:t>Пример из </a:t>
            </a:r>
            <a:r>
              <a:rPr lang="en-US" dirty="0" err="1" smtClean="0"/>
              <a:t>jison</a:t>
            </a:r>
            <a:r>
              <a:rPr lang="en-US" dirty="0" smtClean="0"/>
              <a:t>-debugger (…</a:t>
            </a:r>
            <a:r>
              <a:rPr lang="en-US" dirty="0" err="1" smtClean="0"/>
              <a:t>url</a:t>
            </a:r>
            <a:r>
              <a:rPr lang="en-US" dirty="0" smtClean="0"/>
              <a:t>…)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8448059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Теперь грамматика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правило</a:t>
            </a: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: </a:t>
            </a:r>
            <a:r>
              <a:rPr lang="ru-RU" dirty="0" smtClean="0">
                <a:latin typeface="Consolas"/>
                <a:cs typeface="Consolas"/>
              </a:rPr>
              <a:t>набор лексем 1</a:t>
            </a: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| </a:t>
            </a:r>
            <a:r>
              <a:rPr lang="ru-RU" dirty="0" smtClean="0">
                <a:latin typeface="Consolas"/>
                <a:cs typeface="Consolas"/>
              </a:rPr>
              <a:t>набор лексем 2</a:t>
            </a: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| </a:t>
            </a:r>
            <a:r>
              <a:rPr lang="ru-RU" dirty="0" smtClean="0">
                <a:latin typeface="Consolas"/>
                <a:cs typeface="Consolas"/>
              </a:rPr>
              <a:t>набор лексем </a:t>
            </a:r>
            <a:r>
              <a:rPr lang="en-US" dirty="0" smtClean="0">
                <a:latin typeface="Consolas"/>
                <a:cs typeface="Consolas"/>
              </a:rPr>
              <a:t>3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;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10771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Форма Бэкуса Наура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>(инструкция </a:t>
            </a:r>
            <a:r>
              <a:rPr lang="en-US" dirty="0" smtClean="0"/>
              <a:t>%</a:t>
            </a:r>
            <a:r>
              <a:rPr lang="en-US" dirty="0" err="1" smtClean="0"/>
              <a:t>ebnf</a:t>
            </a:r>
            <a:r>
              <a:rPr lang="ru-RU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41500"/>
            <a:ext cx="4356100" cy="46990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ЛЕКСЕМА ЛЕКСЕМА</a:t>
            </a:r>
          </a:p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(ЛЕКСЕМА ЛЕКСЕМА)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(</a:t>
            </a:r>
            <a:r>
              <a:rPr lang="ru-RU" dirty="0" smtClean="0">
                <a:latin typeface="Consolas"/>
                <a:cs typeface="Consolas"/>
              </a:rPr>
              <a:t>ЛЕКСЕМА </a:t>
            </a:r>
            <a:r>
              <a:rPr lang="en-US" dirty="0" smtClean="0">
                <a:latin typeface="Consolas"/>
                <a:cs typeface="Consolas"/>
              </a:rPr>
              <a:t>| </a:t>
            </a:r>
            <a:r>
              <a:rPr lang="ru-RU" dirty="0" smtClean="0">
                <a:latin typeface="Consolas"/>
                <a:cs typeface="Consolas"/>
              </a:rPr>
              <a:t>ЛЕКСЕМА</a:t>
            </a:r>
            <a:r>
              <a:rPr lang="en-US" dirty="0" smtClean="0">
                <a:latin typeface="Consolas"/>
                <a:cs typeface="Consolas"/>
              </a:rPr>
              <a:t>)</a:t>
            </a:r>
            <a:endParaRPr lang="ru-RU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ЛЕКСЕМА?</a:t>
            </a:r>
          </a:p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ЛЕКСЕМА+</a:t>
            </a:r>
          </a:p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ЛЕКСЕМА</a:t>
            </a:r>
            <a:r>
              <a:rPr lang="en-US" dirty="0" smtClean="0">
                <a:latin typeface="Consolas"/>
                <a:cs typeface="Consolas"/>
              </a:rPr>
              <a:t>*</a:t>
            </a:r>
          </a:p>
          <a:p>
            <a:pPr marL="0" indent="0">
              <a:buNone/>
            </a:pPr>
            <a:endParaRPr lang="ru-RU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ru-RU" dirty="0" smtClean="0">
                <a:solidFill>
                  <a:srgbClr val="FF6600"/>
                </a:solidFill>
                <a:latin typeface="Consolas"/>
                <a:cs typeface="Consolas"/>
              </a:rPr>
              <a:t>/</a:t>
            </a:r>
            <a:r>
              <a:rPr lang="en-US" dirty="0" smtClean="0">
                <a:solidFill>
                  <a:srgbClr val="FF6600"/>
                </a:solidFill>
                <a:latin typeface="Consolas"/>
                <a:cs typeface="Consolas"/>
              </a:rPr>
              <a:t>* </a:t>
            </a:r>
            <a:r>
              <a:rPr lang="ru-RU" dirty="0" smtClean="0">
                <a:solidFill>
                  <a:srgbClr val="FF6600"/>
                </a:solidFill>
                <a:latin typeface="Consolas"/>
                <a:cs typeface="Consolas"/>
              </a:rPr>
              <a:t>В </a:t>
            </a:r>
            <a:r>
              <a:rPr lang="en-US" dirty="0" err="1" smtClean="0">
                <a:solidFill>
                  <a:srgbClr val="FF6600"/>
                </a:solidFill>
                <a:latin typeface="Consolas"/>
                <a:cs typeface="Consolas"/>
              </a:rPr>
              <a:t>Jison</a:t>
            </a:r>
            <a:r>
              <a:rPr lang="en-US" dirty="0" smtClean="0">
                <a:solidFill>
                  <a:srgbClr val="FF6600"/>
                </a:solidFill>
                <a:latin typeface="Consolas"/>
                <a:cs typeface="Consolas"/>
              </a:rPr>
              <a:t/>
            </a:r>
            <a:br>
              <a:rPr lang="en-US" dirty="0" smtClean="0">
                <a:solidFill>
                  <a:srgbClr val="FF6600"/>
                </a:solidFill>
                <a:latin typeface="Consolas"/>
                <a:cs typeface="Consolas"/>
              </a:rPr>
            </a:br>
            <a:r>
              <a:rPr lang="ru-RU" dirty="0" smtClean="0">
                <a:solidFill>
                  <a:srgbClr val="FF6600"/>
                </a:solidFill>
                <a:latin typeface="Consolas"/>
                <a:cs typeface="Consolas"/>
              </a:rPr>
              <a:t>реализации </a:t>
            </a:r>
            <a:r>
              <a:rPr lang="en-US" dirty="0" smtClean="0">
                <a:solidFill>
                  <a:srgbClr val="FF6600"/>
                </a:solidFill>
                <a:latin typeface="Consolas"/>
                <a:cs typeface="Consolas"/>
              </a:rPr>
              <a:t/>
            </a:r>
            <a:br>
              <a:rPr lang="en-US" dirty="0" smtClean="0">
                <a:solidFill>
                  <a:srgbClr val="FF6600"/>
                </a:solidFill>
                <a:latin typeface="Consolas"/>
                <a:cs typeface="Consolas"/>
              </a:rPr>
            </a:br>
            <a:r>
              <a:rPr lang="en-US" dirty="0" smtClean="0">
                <a:solidFill>
                  <a:srgbClr val="FF6600"/>
                </a:solidFill>
                <a:latin typeface="Consolas"/>
                <a:cs typeface="Consolas"/>
              </a:rPr>
              <a:t>EBNF </a:t>
            </a:r>
            <a:r>
              <a:rPr lang="ru-RU" dirty="0" smtClean="0">
                <a:solidFill>
                  <a:srgbClr val="FF6600"/>
                </a:solidFill>
                <a:latin typeface="Consolas"/>
                <a:cs typeface="Consolas"/>
              </a:rPr>
              <a:t>есть баг! </a:t>
            </a:r>
            <a:r>
              <a:rPr lang="en-US" dirty="0" smtClean="0">
                <a:solidFill>
                  <a:srgbClr val="FF6600"/>
                </a:solidFill>
                <a:latin typeface="Consolas"/>
                <a:cs typeface="Consolas"/>
              </a:rPr>
              <a:t>*/</a:t>
            </a:r>
            <a:endParaRPr lang="ru-RU" dirty="0" smtClean="0">
              <a:solidFill>
                <a:srgbClr val="FF6600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2741" y="3733800"/>
            <a:ext cx="2230629" cy="29730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3430" y="1417638"/>
            <a:ext cx="2290570" cy="30046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913370" y="4762500"/>
            <a:ext cx="19310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         John Backus</a:t>
            </a:r>
          </a:p>
          <a:p>
            <a:endParaRPr lang="en-US" dirty="0"/>
          </a:p>
          <a:p>
            <a:r>
              <a:rPr lang="en-US" dirty="0" smtClean="0"/>
              <a:t>  Peter </a:t>
            </a:r>
            <a:r>
              <a:rPr lang="en-US" dirty="0" err="1" smtClean="0"/>
              <a:t>Naur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3665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Описываем операторы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main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: Statement* EOF;</a:t>
            </a:r>
          </a:p>
          <a:p>
            <a:pPr marL="0" indent="0">
              <a:buNone/>
            </a:pP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Statement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: Print | Set ;</a:t>
            </a:r>
          </a:p>
          <a:p>
            <a:pPr marL="0" indent="0">
              <a:buNone/>
            </a:pP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Set 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: LITERAL EQ Expression;</a:t>
            </a:r>
          </a:p>
          <a:p>
            <a:pPr marL="0" indent="0">
              <a:buNone/>
            </a:pP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Print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: PRINT Expression;</a:t>
            </a:r>
          </a:p>
        </p:txBody>
      </p:sp>
    </p:spTree>
    <p:extLst>
      <p:ext uri="{BB962C8B-B14F-4D97-AF65-F5344CB8AC3E}">
        <p14:creationId xmlns:p14="http://schemas.microsoft.com/office/powerpoint/2010/main" val="16476669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Попрошу не выражаться!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Expression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: Matrix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| LITERAL</a:t>
            </a:r>
            <a:endParaRPr lang="en-US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| LPAR Expression RPAR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| Expression PLUS Expression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| Expression STAR Expression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| Expression SHTRIH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;</a:t>
            </a: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8129998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Матрицы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Matrix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: Columns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;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Row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: NUMBER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| Row NUMBER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;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Columns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: Row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| Columns PALKA Row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;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 smtClean="0"/>
              <a:t>Картинки с рядами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3868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Приоритеты</a:t>
            </a:r>
            <a:r>
              <a:rPr lang="en-US" dirty="0" smtClean="0"/>
              <a:t> </a:t>
            </a:r>
            <a:r>
              <a:rPr lang="ru-RU" dirty="0" smtClean="0"/>
              <a:t>операций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FF6600"/>
                </a:solidFill>
                <a:latin typeface="Consolas"/>
                <a:cs typeface="Consolas"/>
              </a:rPr>
              <a:t>/* </a:t>
            </a:r>
          </a:p>
          <a:p>
            <a:pPr marL="0" indent="0">
              <a:buNone/>
            </a:pPr>
            <a:r>
              <a:rPr lang="en-US" dirty="0">
                <a:solidFill>
                  <a:srgbClr val="FF6600"/>
                </a:solidFill>
                <a:latin typeface="Consolas"/>
                <a:cs typeface="Consolas"/>
              </a:rPr>
              <a:t>	</a:t>
            </a:r>
            <a:r>
              <a:rPr lang="en-US" dirty="0" smtClean="0">
                <a:solidFill>
                  <a:srgbClr val="FF6600"/>
                </a:solidFill>
                <a:latin typeface="Consolas"/>
                <a:cs typeface="Consolas"/>
              </a:rPr>
              <a:t>1|2+3 4'*2</a:t>
            </a:r>
            <a:r>
              <a:rPr lang="ru-RU" dirty="0" smtClean="0">
                <a:solidFill>
                  <a:srgbClr val="FF6600"/>
                </a:solidFill>
                <a:latin typeface="Consolas"/>
                <a:cs typeface="Consolas"/>
              </a:rPr>
              <a:t> </a:t>
            </a:r>
            <a:r>
              <a:rPr lang="en-US" dirty="0" smtClean="0">
                <a:solidFill>
                  <a:srgbClr val="FF6600"/>
                </a:solidFill>
                <a:latin typeface="Consolas"/>
                <a:cs typeface="Consolas"/>
              </a:rPr>
              <a:t>~</a:t>
            </a:r>
            <a:r>
              <a:rPr lang="ru-RU" dirty="0" smtClean="0">
                <a:solidFill>
                  <a:srgbClr val="FF6600"/>
                </a:solidFill>
                <a:latin typeface="Consolas"/>
                <a:cs typeface="Consolas"/>
              </a:rPr>
              <a:t>	 </a:t>
            </a:r>
            <a:r>
              <a:rPr lang="en-US" dirty="0" smtClean="0">
                <a:solidFill>
                  <a:srgbClr val="FF6600"/>
                </a:solidFill>
                <a:latin typeface="Consolas"/>
                <a:cs typeface="Consolas"/>
              </a:rPr>
              <a:t>(1|2)+(((3 4)')*2)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6600"/>
                </a:solidFill>
                <a:latin typeface="Consolas"/>
                <a:cs typeface="Consolas"/>
              </a:rPr>
              <a:t>*/</a:t>
            </a:r>
          </a:p>
          <a:p>
            <a:pPr marL="0" indent="0">
              <a:buNone/>
            </a:pPr>
            <a:endParaRPr lang="ru-RU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%left PLUS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%left STAR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%right STRIH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8220998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Кофе-брейк 2: </a:t>
            </a:r>
            <a:br>
              <a:rPr lang="ru-RU" dirty="0" smtClean="0"/>
            </a:br>
            <a:r>
              <a:rPr lang="ru-RU" dirty="0" smtClean="0"/>
              <a:t>смотрим на грамматику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 smtClean="0"/>
              <a:t>Дебаггер</a:t>
            </a:r>
            <a:r>
              <a:rPr lang="ru-RU" dirty="0" smtClean="0"/>
              <a:t> – как разбирается выражение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0403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Пора уже что-то делать!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Компилируем грамматику</a:t>
            </a: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&gt; </a:t>
            </a:r>
            <a:r>
              <a:rPr lang="en-US" dirty="0" err="1" smtClean="0">
                <a:latin typeface="Consolas"/>
                <a:cs typeface="Consolas"/>
              </a:rPr>
              <a:t>jison</a:t>
            </a:r>
            <a:r>
              <a:rPr lang="en-US" dirty="0" smtClean="0">
                <a:latin typeface="Consolas"/>
                <a:cs typeface="Consolas"/>
              </a:rPr>
              <a:t> mat2.jison</a:t>
            </a:r>
          </a:p>
          <a:p>
            <a:pPr marL="0" indent="0">
              <a:buNone/>
            </a:pP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Выполняем проверку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ru-RU" dirty="0" smtClean="0">
                <a:latin typeface="Consolas"/>
                <a:cs typeface="Consolas"/>
              </a:rPr>
              <a:t>грамматики</a:t>
            </a: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&gt; node mat2.js </a:t>
            </a:r>
            <a:r>
              <a:rPr lang="en-US" dirty="0" err="1" smtClean="0">
                <a:latin typeface="Consolas"/>
                <a:cs typeface="Consolas"/>
              </a:rPr>
              <a:t>program.mat</a:t>
            </a: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Если все правильно, то ничего не будет!</a:t>
            </a: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229183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 чем это все?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 smtClean="0"/>
              <a:t>Гипотеза: </a:t>
            </a:r>
          </a:p>
          <a:p>
            <a:pPr lvl="1"/>
            <a:r>
              <a:rPr lang="ru-RU" dirty="0" smtClean="0"/>
              <a:t>Язык </a:t>
            </a:r>
            <a:r>
              <a:rPr lang="ru-RU" dirty="0" smtClean="0"/>
              <a:t>определяем сознание.</a:t>
            </a:r>
          </a:p>
          <a:p>
            <a:r>
              <a:rPr lang="ru-RU" dirty="0" smtClean="0"/>
              <a:t>300000 человеческих языков, 10000 компьютерных языков, и этого мало!</a:t>
            </a:r>
          </a:p>
          <a:p>
            <a:r>
              <a:rPr lang="ru-RU" dirty="0" smtClean="0"/>
              <a:t>Мне думается вот так?</a:t>
            </a:r>
          </a:p>
          <a:p>
            <a:r>
              <a:rPr lang="ru-RU" dirty="0" smtClean="0"/>
              <a:t>Мы общаемся вот так!</a:t>
            </a:r>
          </a:p>
          <a:p>
            <a:r>
              <a:rPr lang="ru-RU" dirty="0" smtClean="0"/>
              <a:t>К сожалению, компьютеры еще не столь умны, чтобы сразу понимать языки – нужны программы (</a:t>
            </a:r>
            <a:r>
              <a:rPr lang="en-US" dirty="0" smtClean="0"/>
              <a:t>C</a:t>
            </a:r>
            <a:r>
              <a:rPr lang="ru-RU" dirty="0" smtClean="0"/>
              <a:t>3</a:t>
            </a:r>
            <a:r>
              <a:rPr lang="en-US" dirty="0" smtClean="0"/>
              <a:t>PO</a:t>
            </a:r>
            <a:r>
              <a:rPr lang="ru-RU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0720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Подготовимся интерпретировать (</a:t>
            </a:r>
            <a:r>
              <a:rPr lang="en-US" dirty="0" smtClean="0"/>
              <a:t>run-time library MAT)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smtClean="0"/>
              <a:t>Операторы</a:t>
            </a:r>
          </a:p>
          <a:p>
            <a:pPr lvl="1"/>
            <a:r>
              <a:rPr lang="en-US" dirty="0" err="1" smtClean="0"/>
              <a:t>MAT.print</a:t>
            </a:r>
            <a:r>
              <a:rPr lang="en-US" dirty="0" smtClean="0"/>
              <a:t>()</a:t>
            </a:r>
          </a:p>
          <a:p>
            <a:r>
              <a:rPr lang="ru-RU" dirty="0" smtClean="0"/>
              <a:t>Операции</a:t>
            </a:r>
          </a:p>
          <a:p>
            <a:pPr lvl="1"/>
            <a:r>
              <a:rPr lang="en-US" dirty="0" err="1" smtClean="0"/>
              <a:t>MAT.add</a:t>
            </a:r>
            <a:r>
              <a:rPr lang="en-US" dirty="0" smtClean="0"/>
              <a:t>(), </a:t>
            </a:r>
            <a:r>
              <a:rPr lang="en-US" dirty="0" err="1" smtClean="0"/>
              <a:t>MAT.multiply</a:t>
            </a:r>
            <a:r>
              <a:rPr lang="en-US" dirty="0" smtClean="0"/>
              <a:t>(), </a:t>
            </a:r>
            <a:r>
              <a:rPr lang="en-US" dirty="0" err="1" smtClean="0"/>
              <a:t>MAT.transpose</a:t>
            </a:r>
            <a:r>
              <a:rPr lang="en-US" dirty="0" smtClean="0"/>
              <a:t>()</a:t>
            </a:r>
          </a:p>
          <a:p>
            <a:r>
              <a:rPr lang="ru-RU" dirty="0" smtClean="0"/>
              <a:t>Функции</a:t>
            </a:r>
            <a:endParaRPr lang="en-US" dirty="0" smtClean="0"/>
          </a:p>
          <a:p>
            <a:pPr lvl="1"/>
            <a:r>
              <a:rPr lang="en-US" dirty="0" err="1" smtClean="0"/>
              <a:t>MAT.fn</a:t>
            </a:r>
            <a:r>
              <a:rPr lang="en-US" dirty="0" smtClean="0"/>
              <a:t> = {};</a:t>
            </a:r>
          </a:p>
          <a:p>
            <a:pPr lvl="1"/>
            <a:r>
              <a:rPr lang="en-US" dirty="0" err="1" smtClean="0"/>
              <a:t>MAT.fn.size</a:t>
            </a:r>
            <a:r>
              <a:rPr lang="en-US" dirty="0" smtClean="0"/>
              <a:t> = function(matrix) {…}</a:t>
            </a:r>
          </a:p>
          <a:p>
            <a:r>
              <a:rPr lang="ru-RU" dirty="0" smtClean="0"/>
              <a:t>Переменные</a:t>
            </a:r>
          </a:p>
          <a:p>
            <a:pPr lvl="1"/>
            <a:r>
              <a:rPr lang="en-US" dirty="0" err="1" smtClean="0"/>
              <a:t>MAT.mem</a:t>
            </a:r>
            <a:r>
              <a:rPr lang="en-US" dirty="0" smtClean="0"/>
              <a:t> = {};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601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Добавляем семантику:</a:t>
            </a:r>
            <a:r>
              <a:rPr lang="ru-RU" dirty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ru-RU" dirty="0" smtClean="0"/>
              <a:t>подставляем лексемы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Правило </a:t>
            </a: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: Лексема1 Лексема2 Лексема3 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{</a:t>
            </a:r>
            <a:endParaRPr lang="ru-RU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	// $$ - </a:t>
            </a:r>
            <a:r>
              <a:rPr lang="ru-RU" dirty="0" smtClean="0">
                <a:latin typeface="Consolas"/>
                <a:cs typeface="Consolas"/>
              </a:rPr>
              <a:t>возвращаемая переменная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	//  $1, $2…</a:t>
            </a:r>
            <a:r>
              <a:rPr lang="ru-RU" dirty="0" smtClean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-</a:t>
            </a:r>
            <a:r>
              <a:rPr lang="ru-RU" dirty="0" smtClean="0">
                <a:latin typeface="Consolas"/>
                <a:cs typeface="Consolas"/>
              </a:rPr>
              <a:t> лексемы</a:t>
            </a: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  $$ = $1 + $3;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;</a:t>
            </a:r>
          </a:p>
        </p:txBody>
      </p:sp>
    </p:spTree>
    <p:extLst>
      <p:ext uri="{BB962C8B-B14F-4D97-AF65-F5344CB8AC3E}">
        <p14:creationId xmlns:p14="http://schemas.microsoft.com/office/powerpoint/2010/main" val="10337495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Начнем с печати!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2700"/>
            <a:ext cx="8229600" cy="48434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smtClean="0">
                <a:latin typeface="Consolas"/>
                <a:cs typeface="Consolas"/>
              </a:rPr>
              <a:t>Print 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</a:t>
            </a:r>
            <a:r>
              <a:rPr lang="en-US" sz="2400" dirty="0" smtClean="0">
                <a:latin typeface="Consolas"/>
                <a:cs typeface="Consolas"/>
              </a:rPr>
              <a:t>: PRINT Expression </a:t>
            </a:r>
          </a:p>
          <a:p>
            <a:pPr marL="0" indent="0">
              <a:buNone/>
            </a:pPr>
            <a:r>
              <a:rPr lang="en-US" sz="2400" dirty="0" smtClean="0">
                <a:latin typeface="Consolas"/>
                <a:cs typeface="Consolas"/>
              </a:rPr>
              <a:t>		{ </a:t>
            </a:r>
            <a:r>
              <a:rPr lang="en-US" sz="2400" dirty="0" err="1" smtClean="0">
                <a:latin typeface="Consolas"/>
                <a:cs typeface="Consolas"/>
              </a:rPr>
              <a:t>MAT.print</a:t>
            </a:r>
            <a:r>
              <a:rPr lang="en-US" sz="2400" dirty="0" smtClean="0">
                <a:latin typeface="Consolas"/>
                <a:cs typeface="Consolas"/>
              </a:rPr>
              <a:t>($</a:t>
            </a:r>
            <a:r>
              <a:rPr lang="ru-RU" sz="2400" dirty="0" smtClean="0">
                <a:latin typeface="Consolas"/>
                <a:cs typeface="Consolas"/>
              </a:rPr>
              <a:t>2</a:t>
            </a:r>
            <a:r>
              <a:rPr lang="en-US" sz="2400" dirty="0" smtClean="0">
                <a:latin typeface="Consolas"/>
                <a:cs typeface="Consolas"/>
              </a:rPr>
              <a:t>)</a:t>
            </a:r>
            <a:r>
              <a:rPr lang="en-US" sz="2400" dirty="0">
                <a:latin typeface="Consolas"/>
                <a:cs typeface="Consolas"/>
              </a:rPr>
              <a:t>;</a:t>
            </a:r>
            <a:r>
              <a:rPr lang="en-US" sz="2400" dirty="0" smtClean="0">
                <a:latin typeface="Consolas"/>
                <a:cs typeface="Consolas"/>
              </a:rPr>
              <a:t> }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</a:t>
            </a:r>
            <a:r>
              <a:rPr lang="en-US" sz="2400" dirty="0" smtClean="0">
                <a:latin typeface="Consolas"/>
                <a:cs typeface="Consolas"/>
              </a:rPr>
              <a:t>;</a:t>
            </a:r>
            <a:endParaRPr lang="en-US" sz="2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dirty="0" smtClean="0">
                <a:latin typeface="Consolas"/>
                <a:cs typeface="Consolas"/>
              </a:rPr>
              <a:t>%{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</a:t>
            </a:r>
            <a:r>
              <a:rPr lang="en-US" sz="2400" dirty="0" err="1" smtClean="0">
                <a:solidFill>
                  <a:srgbClr val="008000"/>
                </a:solidFill>
                <a:latin typeface="Consolas"/>
                <a:cs typeface="Consolas"/>
              </a:rPr>
              <a:t>var</a:t>
            </a:r>
            <a:r>
              <a:rPr lang="en-US" sz="2400" dirty="0" smtClean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sz="2400" dirty="0" smtClean="0">
                <a:latin typeface="Consolas"/>
                <a:cs typeface="Consolas"/>
              </a:rPr>
              <a:t>MAT = {</a:t>
            </a:r>
          </a:p>
          <a:p>
            <a:pPr marL="0" indent="0">
              <a:buNone/>
            </a:pPr>
            <a:r>
              <a:rPr lang="en-US" sz="2400" dirty="0" smtClean="0">
                <a:latin typeface="Consolas"/>
                <a:cs typeface="Consolas"/>
              </a:rPr>
              <a:t>		print: </a:t>
            </a:r>
            <a:r>
              <a:rPr lang="en-US" sz="2400" dirty="0" smtClean="0">
                <a:solidFill>
                  <a:srgbClr val="008000"/>
                </a:solidFill>
                <a:latin typeface="Consolas"/>
                <a:cs typeface="Consolas"/>
              </a:rPr>
              <a:t>function</a:t>
            </a:r>
            <a:r>
              <a:rPr lang="en-US" sz="2400" dirty="0" smtClean="0">
                <a:latin typeface="Consolas"/>
                <a:cs typeface="Consolas"/>
              </a:rPr>
              <a:t>(matrix) {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</a:t>
            </a:r>
            <a:r>
              <a:rPr lang="en-US" sz="2400" dirty="0" smtClean="0">
                <a:latin typeface="Consolas"/>
                <a:cs typeface="Consolas"/>
              </a:rPr>
              <a:t>		</a:t>
            </a:r>
            <a:r>
              <a:rPr lang="en-US" sz="2400" dirty="0" err="1" smtClean="0">
                <a:latin typeface="Consolas"/>
                <a:cs typeface="Consolas"/>
              </a:rPr>
              <a:t>console.log</a:t>
            </a:r>
            <a:r>
              <a:rPr lang="en-US" sz="2400" dirty="0" smtClean="0">
                <a:latin typeface="Consolas"/>
                <a:cs typeface="Consolas"/>
              </a:rPr>
              <a:t>(</a:t>
            </a:r>
            <a:r>
              <a:rPr lang="en-US" sz="2400" dirty="0" err="1" smtClean="0">
                <a:latin typeface="Consolas"/>
                <a:cs typeface="Consolas"/>
              </a:rPr>
              <a:t>matrix.map</a:t>
            </a:r>
            <a:r>
              <a:rPr lang="en-US" sz="2400" dirty="0" smtClean="0">
                <a:latin typeface="Consolas"/>
                <a:cs typeface="Consolas"/>
              </a:rPr>
              <a:t>(</a:t>
            </a:r>
            <a:r>
              <a:rPr lang="en-US" sz="2400" dirty="0" smtClean="0">
                <a:solidFill>
                  <a:srgbClr val="008000"/>
                </a:solidFill>
                <a:latin typeface="Consolas"/>
                <a:cs typeface="Consolas"/>
              </a:rPr>
              <a:t>function</a:t>
            </a:r>
            <a:r>
              <a:rPr lang="en-US" sz="2400" dirty="0" smtClean="0">
                <a:latin typeface="Consolas"/>
                <a:cs typeface="Consolas"/>
              </a:rPr>
              <a:t>(row){</a:t>
            </a:r>
          </a:p>
          <a:p>
            <a:pPr marL="0" indent="0">
              <a:buNone/>
            </a:pPr>
            <a:r>
              <a:rPr lang="en-US" sz="2400" dirty="0" smtClean="0">
                <a:latin typeface="Consolas"/>
                <a:cs typeface="Consolas"/>
              </a:rPr>
              <a:t>			</a:t>
            </a:r>
            <a:r>
              <a:rPr lang="en-US" sz="2400" dirty="0" smtClean="0">
                <a:solidFill>
                  <a:srgbClr val="008000"/>
                </a:solidFill>
                <a:latin typeface="Consolas"/>
                <a:cs typeface="Consolas"/>
              </a:rPr>
              <a:t>return</a:t>
            </a:r>
            <a:r>
              <a:rPr lang="en-US" sz="2400" dirty="0" smtClean="0">
                <a:latin typeface="Consolas"/>
                <a:cs typeface="Consolas"/>
              </a:rPr>
              <a:t> </a:t>
            </a:r>
            <a:r>
              <a:rPr lang="en-US" sz="2400" dirty="0" err="1" smtClean="0">
                <a:latin typeface="Consolas"/>
                <a:cs typeface="Consolas"/>
              </a:rPr>
              <a:t>row.join</a:t>
            </a:r>
            <a:r>
              <a:rPr lang="en-US" sz="2400" dirty="0" smtClean="0">
                <a:latin typeface="Consolas"/>
                <a:cs typeface="Consolas"/>
              </a:rPr>
              <a:t>('\t');</a:t>
            </a:r>
          </a:p>
          <a:p>
            <a:pPr marL="0" indent="0">
              <a:buNone/>
            </a:pPr>
            <a:r>
              <a:rPr lang="en-US" sz="2400" dirty="0" smtClean="0">
                <a:latin typeface="Consolas"/>
                <a:cs typeface="Consolas"/>
              </a:rPr>
              <a:t>		}).join('\n'));</a:t>
            </a:r>
          </a:p>
          <a:p>
            <a:pPr marL="0" indent="0">
              <a:buNone/>
            </a:pPr>
            <a:r>
              <a:rPr lang="en-US" sz="2400" dirty="0" smtClean="0">
                <a:latin typeface="Consolas"/>
                <a:cs typeface="Consolas"/>
              </a:rPr>
              <a:t>	};</a:t>
            </a:r>
            <a:endParaRPr lang="en-US" sz="2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dirty="0" smtClean="0">
                <a:latin typeface="Consolas"/>
                <a:cs typeface="Consolas"/>
              </a:rPr>
              <a:t>%}</a:t>
            </a:r>
            <a:endParaRPr lang="en-US" sz="24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400" dirty="0" smtClean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9226597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Присваивание</a:t>
            </a:r>
            <a:r>
              <a:rPr lang="en-US" dirty="0" smtClean="0"/>
              <a:t> </a:t>
            </a:r>
            <a:r>
              <a:rPr lang="ru-RU" dirty="0" smtClean="0"/>
              <a:t>переменной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Set 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</a:t>
            </a:r>
            <a:r>
              <a:rPr lang="en-US" dirty="0" smtClean="0">
                <a:latin typeface="Consolas"/>
                <a:cs typeface="Consolas"/>
              </a:rPr>
              <a:t>: LITERAL EQ Expression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	{ </a:t>
            </a:r>
            <a:r>
              <a:rPr lang="en-US" dirty="0" err="1" smtClean="0">
                <a:latin typeface="Consolas"/>
                <a:cs typeface="Consolas"/>
              </a:rPr>
              <a:t>MAT.mem</a:t>
            </a:r>
            <a:r>
              <a:rPr lang="en-US" dirty="0" smtClean="0">
                <a:latin typeface="Consolas"/>
                <a:cs typeface="Consolas"/>
              </a:rPr>
              <a:t>[$1] = $3; }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;</a:t>
            </a:r>
          </a:p>
          <a:p>
            <a:pPr marL="0" indent="0">
              <a:buNone/>
            </a:pP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// </a:t>
            </a:r>
            <a:r>
              <a:rPr lang="ru-RU" dirty="0" smtClean="0">
                <a:latin typeface="Consolas"/>
                <a:cs typeface="Consolas"/>
              </a:rPr>
              <a:t>Когда будем забирать значение, возьмем:</a:t>
            </a: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err="1" smtClean="0">
                <a:latin typeface="Consolas"/>
                <a:cs typeface="Consolas"/>
              </a:rPr>
              <a:t>MAT.mem.a</a:t>
            </a: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3093812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Выражение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Expression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/* A */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: LITERAL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	{ $$ = </a:t>
            </a:r>
            <a:r>
              <a:rPr lang="en-US" dirty="0" err="1" smtClean="0">
                <a:latin typeface="Consolas"/>
                <a:cs typeface="Consolas"/>
              </a:rPr>
              <a:t>MAT.mem</a:t>
            </a:r>
            <a:r>
              <a:rPr lang="en-US" dirty="0" smtClean="0">
                <a:latin typeface="Consolas"/>
                <a:cs typeface="Consolas"/>
              </a:rPr>
              <a:t>[$1]; }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/* 1 2 3 | 4 5 6 */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| Matrix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	{ $$ = $1; }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/* (1 + 2) */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| LPAR Expression RPAR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	{ $$ = $1; }</a:t>
            </a:r>
          </a:p>
          <a:p>
            <a:pPr marL="0" indent="0">
              <a:buNone/>
            </a:pPr>
            <a:endParaRPr lang="en-US" dirty="0" smtClean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9449525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Операции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/* A + B */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| Expression PLUS Expression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	{ $$ = </a:t>
            </a:r>
            <a:r>
              <a:rPr lang="en-US" dirty="0" err="1" smtClean="0">
                <a:latin typeface="Consolas"/>
                <a:cs typeface="Consolas"/>
              </a:rPr>
              <a:t>MAT.add</a:t>
            </a:r>
            <a:r>
              <a:rPr lang="en-US" dirty="0" smtClean="0">
                <a:latin typeface="Consolas"/>
                <a:cs typeface="Consolas"/>
              </a:rPr>
              <a:t>($1,$3); }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/* A * B */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| Expression STAR Expression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	{ $$ = </a:t>
            </a:r>
            <a:r>
              <a:rPr lang="en-US" dirty="0" err="1" smtClean="0">
                <a:latin typeface="Consolas"/>
                <a:cs typeface="Consolas"/>
              </a:rPr>
              <a:t>MAT.multiply</a:t>
            </a:r>
            <a:r>
              <a:rPr lang="en-US" dirty="0" smtClean="0">
                <a:latin typeface="Consolas"/>
                <a:cs typeface="Consolas"/>
              </a:rPr>
              <a:t>($1,$3); }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/* A' */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| Expression STRIH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	{ $$ = </a:t>
            </a:r>
            <a:r>
              <a:rPr lang="en-US" dirty="0" err="1" smtClean="0">
                <a:latin typeface="Consolas"/>
                <a:cs typeface="Consolas"/>
              </a:rPr>
              <a:t>MAT.transpose</a:t>
            </a:r>
            <a:r>
              <a:rPr lang="en-US" dirty="0" smtClean="0">
                <a:latin typeface="Consolas"/>
                <a:cs typeface="Consolas"/>
              </a:rPr>
              <a:t>($1,$2); }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9007204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Функции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is-IS" dirty="0" smtClean="0">
                <a:solidFill>
                  <a:srgbClr val="FF6600"/>
                </a:solidFill>
                <a:latin typeface="Consolas"/>
                <a:cs typeface="Consolas"/>
              </a:rPr>
              <a:t>/* size(A) */</a:t>
            </a:r>
          </a:p>
          <a:p>
            <a:pPr marL="0" indent="0">
              <a:buNone/>
            </a:pPr>
            <a:r>
              <a:rPr lang="is-IS" dirty="0" smtClean="0">
                <a:latin typeface="Consolas"/>
                <a:cs typeface="Consolas"/>
              </a:rPr>
              <a:t>| LITERAL LPAR Expression RPAR</a:t>
            </a:r>
          </a:p>
          <a:p>
            <a:pPr marL="0" indent="0">
              <a:buNone/>
            </a:pPr>
            <a:r>
              <a:rPr lang="is-IS" dirty="0" smtClean="0">
                <a:latin typeface="Consolas"/>
                <a:cs typeface="Consolas"/>
              </a:rPr>
              <a:t>		{ $$ = MAT.fn[$1]($3); }</a:t>
            </a:r>
          </a:p>
          <a:p>
            <a:pPr marL="0" indent="0">
              <a:buNone/>
            </a:pPr>
            <a:endParaRPr lang="ru-RU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ru-RU" dirty="0" smtClean="0">
                <a:solidFill>
                  <a:srgbClr val="FF6600"/>
                </a:solidFill>
                <a:latin typeface="Consolas"/>
                <a:cs typeface="Consolas"/>
              </a:rPr>
              <a:t>Мы можем расширить список функций:</a:t>
            </a:r>
            <a:endParaRPr lang="en-US" dirty="0" smtClean="0">
              <a:solidFill>
                <a:srgbClr val="FF6600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%{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</a:t>
            </a:r>
            <a:r>
              <a:rPr lang="en-US" dirty="0" err="1" smtClean="0">
                <a:latin typeface="Consolas"/>
                <a:cs typeface="Consolas"/>
              </a:rPr>
              <a:t>fn.one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ru-RU" dirty="0" smtClean="0">
                <a:latin typeface="Consolas"/>
                <a:cs typeface="Consolas"/>
              </a:rPr>
              <a:t>= </a:t>
            </a:r>
            <a:r>
              <a:rPr lang="en-US" dirty="0" smtClean="0">
                <a:solidFill>
                  <a:srgbClr val="008000"/>
                </a:solidFill>
                <a:latin typeface="Consolas"/>
                <a:cs typeface="Consolas"/>
              </a:rPr>
              <a:t>function</a:t>
            </a:r>
            <a:r>
              <a:rPr lang="en-US" dirty="0" smtClean="0">
                <a:latin typeface="Consolas"/>
                <a:cs typeface="Consolas"/>
              </a:rPr>
              <a:t>(){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</a:t>
            </a:r>
            <a:r>
              <a:rPr lang="en-US" dirty="0" smtClean="0">
                <a:latin typeface="Consolas"/>
                <a:cs typeface="Consolas"/>
              </a:rPr>
              <a:t>	</a:t>
            </a:r>
            <a:r>
              <a:rPr lang="en-US" dirty="0" smtClean="0">
                <a:solidFill>
                  <a:srgbClr val="008000"/>
                </a:solidFill>
                <a:latin typeface="Consolas"/>
                <a:cs typeface="Consolas"/>
              </a:rPr>
              <a:t>return</a:t>
            </a:r>
            <a:r>
              <a:rPr lang="en-US" dirty="0" smtClean="0">
                <a:latin typeface="Consolas"/>
                <a:cs typeface="Consolas"/>
              </a:rPr>
              <a:t> [[1]];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</a:t>
            </a:r>
            <a:r>
              <a:rPr lang="en-US" dirty="0" smtClean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%}</a:t>
            </a: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913887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Матрица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Внутреннее представление – массив массивов</a:t>
            </a:r>
            <a:r>
              <a:rPr lang="en-US" dirty="0" smtClean="0">
                <a:latin typeface="Consolas"/>
                <a:cs typeface="Consolas"/>
              </a:rPr>
              <a:t>, </a:t>
            </a:r>
            <a:r>
              <a:rPr lang="ru-RU" dirty="0" smtClean="0">
                <a:latin typeface="Consolas"/>
                <a:cs typeface="Consolas"/>
              </a:rPr>
              <a:t>например, матрица:</a:t>
            </a: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    1 2 3 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| 4 5 6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Представляется как:</a:t>
            </a:r>
          </a:p>
          <a:p>
            <a:pPr marL="0" indent="0">
              <a:buNone/>
            </a:pPr>
            <a:r>
              <a:rPr lang="ru-RU" dirty="0">
                <a:latin typeface="Consolas"/>
                <a:cs typeface="Consolas"/>
              </a:rPr>
              <a:t> </a:t>
            </a:r>
            <a:r>
              <a:rPr lang="ru-RU" dirty="0" smtClean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[[1,2,3],[4,5,6]]</a:t>
            </a:r>
          </a:p>
          <a:p>
            <a:pPr marL="0" indent="0">
              <a:buNone/>
            </a:pPr>
            <a:endParaRPr lang="ru-RU" dirty="0" smtClean="0">
              <a:latin typeface="Consolas"/>
              <a:cs typeface="Consolas"/>
            </a:endParaRPr>
          </a:p>
          <a:p>
            <a:pPr marL="457200" lvl="1" indent="0">
              <a:buNone/>
            </a:pPr>
            <a:endParaRPr lang="ru-RU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dirty="0" smtClean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4726463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ru-RU" dirty="0" smtClean="0"/>
              <a:t>Строки</a:t>
            </a:r>
            <a:r>
              <a:rPr lang="en-US" dirty="0" smtClean="0"/>
              <a:t> </a:t>
            </a:r>
            <a:r>
              <a:rPr lang="ru-RU" dirty="0" smtClean="0"/>
              <a:t>и столбцы матрицы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pl-PL" sz="1800" dirty="0" smtClean="0">
                <a:latin typeface="Consolas"/>
                <a:cs typeface="Consolas"/>
              </a:rPr>
              <a:t>/* 1 2 3 */</a:t>
            </a:r>
          </a:p>
          <a:p>
            <a:pPr marL="0" indent="0">
              <a:buNone/>
            </a:pPr>
            <a:r>
              <a:rPr lang="pl-PL" sz="1800" dirty="0" err="1" smtClean="0">
                <a:latin typeface="Consolas"/>
                <a:cs typeface="Consolas"/>
              </a:rPr>
              <a:t>Row</a:t>
            </a:r>
            <a:endParaRPr lang="pl-PL" sz="18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pl-PL" sz="1800" dirty="0" smtClean="0">
                <a:latin typeface="Consolas"/>
                <a:cs typeface="Consolas"/>
              </a:rPr>
              <a:t>	: NUMBER</a:t>
            </a:r>
          </a:p>
          <a:p>
            <a:pPr marL="0" indent="0">
              <a:buNone/>
            </a:pPr>
            <a:r>
              <a:rPr lang="pl-PL" sz="1800" dirty="0" smtClean="0">
                <a:latin typeface="Consolas"/>
                <a:cs typeface="Consolas"/>
              </a:rPr>
              <a:t>		{ $$ = [</a:t>
            </a:r>
            <a:r>
              <a:rPr lang="pl-PL" sz="1800" dirty="0" err="1" smtClean="0">
                <a:latin typeface="Consolas"/>
                <a:cs typeface="Consolas"/>
              </a:rPr>
              <a:t>parseFloat</a:t>
            </a:r>
            <a:r>
              <a:rPr lang="pl-PL" sz="1800" dirty="0" smtClean="0">
                <a:latin typeface="Consolas"/>
                <a:cs typeface="Consolas"/>
              </a:rPr>
              <a:t>($1)]; }</a:t>
            </a:r>
          </a:p>
          <a:p>
            <a:pPr marL="0" indent="0">
              <a:buNone/>
            </a:pPr>
            <a:r>
              <a:rPr lang="pl-PL" sz="1800" dirty="0" smtClean="0">
                <a:latin typeface="Consolas"/>
                <a:cs typeface="Consolas"/>
              </a:rPr>
              <a:t>	| </a:t>
            </a:r>
            <a:r>
              <a:rPr lang="pl-PL" sz="1800" dirty="0" err="1" smtClean="0">
                <a:latin typeface="Consolas"/>
                <a:cs typeface="Consolas"/>
              </a:rPr>
              <a:t>Row</a:t>
            </a:r>
            <a:r>
              <a:rPr lang="pl-PL" sz="1800" dirty="0" smtClean="0">
                <a:latin typeface="Consolas"/>
                <a:cs typeface="Consolas"/>
              </a:rPr>
              <a:t> NUMBER</a:t>
            </a:r>
          </a:p>
          <a:p>
            <a:pPr marL="0" indent="0">
              <a:buNone/>
            </a:pPr>
            <a:r>
              <a:rPr lang="pl-PL" sz="1800" dirty="0" smtClean="0">
                <a:latin typeface="Consolas"/>
                <a:cs typeface="Consolas"/>
              </a:rPr>
              <a:t>		{ $$ = $1; $$.</a:t>
            </a:r>
            <a:r>
              <a:rPr lang="pl-PL" sz="1800" dirty="0" err="1" smtClean="0">
                <a:latin typeface="Consolas"/>
                <a:cs typeface="Consolas"/>
              </a:rPr>
              <a:t>push</a:t>
            </a:r>
            <a:r>
              <a:rPr lang="pl-PL" sz="1800" dirty="0" smtClean="0">
                <a:latin typeface="Consolas"/>
                <a:cs typeface="Consolas"/>
              </a:rPr>
              <a:t>(</a:t>
            </a:r>
            <a:r>
              <a:rPr lang="pl-PL" sz="1800" dirty="0" err="1" smtClean="0">
                <a:latin typeface="Consolas"/>
                <a:cs typeface="Consolas"/>
              </a:rPr>
              <a:t>parseFloat</a:t>
            </a:r>
            <a:r>
              <a:rPr lang="pl-PL" sz="1800" dirty="0" smtClean="0">
                <a:latin typeface="Consolas"/>
                <a:cs typeface="Consolas"/>
              </a:rPr>
              <a:t>($2)); }</a:t>
            </a:r>
          </a:p>
          <a:p>
            <a:pPr marL="0" indent="0">
              <a:buNone/>
            </a:pPr>
            <a:r>
              <a:rPr lang="pl-PL" sz="1800" dirty="0" smtClean="0">
                <a:latin typeface="Consolas"/>
                <a:cs typeface="Consolas"/>
              </a:rPr>
              <a:t>	;</a:t>
            </a:r>
          </a:p>
          <a:p>
            <a:pPr marL="0" indent="0">
              <a:buNone/>
            </a:pPr>
            <a:endParaRPr lang="pl-PL" sz="18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pl-PL" sz="1800" dirty="0" smtClean="0">
                <a:latin typeface="Consolas"/>
                <a:cs typeface="Consolas"/>
              </a:rPr>
              <a:t>/* 1 2 | 3 4 */</a:t>
            </a:r>
          </a:p>
          <a:p>
            <a:pPr marL="0" indent="0">
              <a:buNone/>
            </a:pPr>
            <a:r>
              <a:rPr lang="pl-PL" sz="1800" dirty="0" err="1" smtClean="0">
                <a:latin typeface="Consolas"/>
                <a:cs typeface="Consolas"/>
              </a:rPr>
              <a:t>Columns</a:t>
            </a:r>
            <a:endParaRPr lang="pl-PL" sz="18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pl-PL" sz="1800" dirty="0" smtClean="0">
                <a:latin typeface="Consolas"/>
                <a:cs typeface="Consolas"/>
              </a:rPr>
              <a:t>	: </a:t>
            </a:r>
            <a:r>
              <a:rPr lang="pl-PL" sz="1800" dirty="0" err="1" smtClean="0">
                <a:latin typeface="Consolas"/>
                <a:cs typeface="Consolas"/>
              </a:rPr>
              <a:t>Row</a:t>
            </a:r>
            <a:endParaRPr lang="pl-PL" sz="18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pl-PL" sz="1800" dirty="0" smtClean="0">
                <a:latin typeface="Consolas"/>
                <a:cs typeface="Consolas"/>
              </a:rPr>
              <a:t>		{ $$ = [$1]; }</a:t>
            </a:r>
          </a:p>
          <a:p>
            <a:pPr marL="0" indent="0">
              <a:buNone/>
            </a:pPr>
            <a:r>
              <a:rPr lang="pl-PL" sz="1800" dirty="0" smtClean="0">
                <a:latin typeface="Consolas"/>
                <a:cs typeface="Consolas"/>
              </a:rPr>
              <a:t>	| </a:t>
            </a:r>
            <a:r>
              <a:rPr lang="pl-PL" sz="1800" dirty="0" err="1" smtClean="0">
                <a:latin typeface="Consolas"/>
                <a:cs typeface="Consolas"/>
              </a:rPr>
              <a:t>Columns</a:t>
            </a:r>
            <a:r>
              <a:rPr lang="pl-PL" sz="1800" dirty="0" smtClean="0">
                <a:latin typeface="Consolas"/>
                <a:cs typeface="Consolas"/>
              </a:rPr>
              <a:t> PALKA </a:t>
            </a:r>
            <a:r>
              <a:rPr lang="pl-PL" sz="1800" dirty="0" err="1" smtClean="0">
                <a:latin typeface="Consolas"/>
                <a:cs typeface="Consolas"/>
              </a:rPr>
              <a:t>Row</a:t>
            </a:r>
            <a:endParaRPr lang="pl-PL" sz="18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pl-PL" sz="1800" dirty="0" smtClean="0">
                <a:latin typeface="Consolas"/>
                <a:cs typeface="Consolas"/>
              </a:rPr>
              <a:t>		{ $$ = $1; $$.</a:t>
            </a:r>
            <a:r>
              <a:rPr lang="pl-PL" sz="1800" dirty="0" err="1" smtClean="0">
                <a:latin typeface="Consolas"/>
                <a:cs typeface="Consolas"/>
              </a:rPr>
              <a:t>push</a:t>
            </a:r>
            <a:r>
              <a:rPr lang="pl-PL" sz="1800" dirty="0" smtClean="0">
                <a:latin typeface="Consolas"/>
                <a:cs typeface="Consolas"/>
              </a:rPr>
              <a:t>($3); }</a:t>
            </a:r>
          </a:p>
          <a:p>
            <a:pPr marL="0" indent="0">
              <a:buNone/>
            </a:pPr>
            <a:r>
              <a:rPr lang="pl-PL" sz="1800" dirty="0" smtClean="0">
                <a:latin typeface="Consolas"/>
                <a:cs typeface="Consolas"/>
              </a:rPr>
              <a:t>	;</a:t>
            </a:r>
          </a:p>
        </p:txBody>
      </p:sp>
    </p:spTree>
    <p:extLst>
      <p:ext uri="{BB962C8B-B14F-4D97-AF65-F5344CB8AC3E}">
        <p14:creationId xmlns:p14="http://schemas.microsoft.com/office/powerpoint/2010/main" val="34483147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 все!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Интерпретатор готов!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055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Как происходит процесс понимания</a:t>
            </a:r>
            <a:r>
              <a:rPr lang="en-US" dirty="0" smtClean="0"/>
              <a:t> </a:t>
            </a:r>
            <a:r>
              <a:rPr lang="ru-RU" dirty="0" smtClean="0"/>
              <a:t>и выполнения?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 err="1" smtClean="0"/>
              <a:t>Лексер</a:t>
            </a:r>
            <a:endParaRPr lang="ru-RU" dirty="0" smtClean="0"/>
          </a:p>
          <a:p>
            <a:pPr lvl="1"/>
            <a:r>
              <a:rPr lang="ru-RU" dirty="0" smtClean="0"/>
              <a:t>Выделение из потока </a:t>
            </a:r>
            <a:r>
              <a:rPr lang="ru-RU" strike="sngStrike" dirty="0" smtClean="0"/>
              <a:t>сознания</a:t>
            </a:r>
            <a:r>
              <a:rPr lang="ru-RU" dirty="0" smtClean="0"/>
              <a:t> символов слов – лексем</a:t>
            </a:r>
          </a:p>
          <a:p>
            <a:r>
              <a:rPr lang="ru-RU" dirty="0" err="1" smtClean="0"/>
              <a:t>Парсер</a:t>
            </a:r>
            <a:endParaRPr lang="ru-RU" dirty="0" smtClean="0"/>
          </a:p>
          <a:p>
            <a:pPr lvl="1"/>
            <a:r>
              <a:rPr lang="ru-RU" dirty="0" smtClean="0"/>
              <a:t>Определение что это за предложения из слов</a:t>
            </a:r>
          </a:p>
          <a:p>
            <a:pPr lvl="1"/>
            <a:r>
              <a:rPr lang="ru-RU" dirty="0" smtClean="0"/>
              <a:t>Построение </a:t>
            </a:r>
            <a:r>
              <a:rPr lang="en-US" dirty="0" smtClean="0"/>
              <a:t>AST</a:t>
            </a:r>
            <a:endParaRPr lang="ru-RU" dirty="0" smtClean="0"/>
          </a:p>
          <a:p>
            <a:r>
              <a:rPr lang="ru-RU" dirty="0" smtClean="0"/>
              <a:t>Интерпретатор</a:t>
            </a:r>
          </a:p>
          <a:p>
            <a:pPr lvl="1"/>
            <a:r>
              <a:rPr lang="ru-RU" dirty="0" smtClean="0"/>
              <a:t>Выполнение «на лету» - синхронный перевод</a:t>
            </a:r>
          </a:p>
          <a:p>
            <a:r>
              <a:rPr lang="ru-RU" dirty="0" smtClean="0"/>
              <a:t>Компилятор</a:t>
            </a:r>
            <a:endParaRPr lang="en-US" dirty="0" smtClean="0"/>
          </a:p>
          <a:p>
            <a:pPr lvl="1"/>
            <a:r>
              <a:rPr lang="ru-RU" dirty="0" smtClean="0"/>
              <a:t>Оптимизация </a:t>
            </a:r>
            <a:r>
              <a:rPr lang="en-US" dirty="0" smtClean="0"/>
              <a:t>AST</a:t>
            </a:r>
            <a:endParaRPr lang="ru-RU" dirty="0" smtClean="0"/>
          </a:p>
          <a:p>
            <a:pPr lvl="1"/>
            <a:r>
              <a:rPr lang="ru-RU" dirty="0" smtClean="0"/>
              <a:t>Генерация кода (на основе </a:t>
            </a:r>
            <a:r>
              <a:rPr lang="en-US" dirty="0" smtClean="0"/>
              <a:t>AST)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0578658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Кофе-брейк 3: Настоящий запуск!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&gt; </a:t>
            </a:r>
            <a:r>
              <a:rPr lang="en-US" dirty="0" err="1" smtClean="0">
                <a:latin typeface="Consolas"/>
                <a:cs typeface="Consolas"/>
              </a:rPr>
              <a:t>jison</a:t>
            </a:r>
            <a:r>
              <a:rPr lang="en-US" dirty="0" smtClean="0">
                <a:latin typeface="Consolas"/>
                <a:cs typeface="Consolas"/>
              </a:rPr>
              <a:t> m</a:t>
            </a:r>
            <a:r>
              <a:rPr lang="ru-RU" dirty="0" smtClean="0">
                <a:latin typeface="Consolas"/>
                <a:cs typeface="Consolas"/>
              </a:rPr>
              <a:t>3</a:t>
            </a:r>
            <a:r>
              <a:rPr lang="en-US" dirty="0" smtClean="0">
                <a:latin typeface="Consolas"/>
                <a:cs typeface="Consolas"/>
              </a:rPr>
              <a:t>.</a:t>
            </a:r>
            <a:r>
              <a:rPr lang="en-US" dirty="0" err="1" smtClean="0">
                <a:latin typeface="Consolas"/>
                <a:cs typeface="Consolas"/>
              </a:rPr>
              <a:t>jison</a:t>
            </a:r>
            <a:endParaRPr lang="ru-RU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&gt; node m</a:t>
            </a:r>
            <a:r>
              <a:rPr lang="ru-RU" dirty="0" smtClean="0">
                <a:latin typeface="Consolas"/>
                <a:cs typeface="Consolas"/>
              </a:rPr>
              <a:t>3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dirty="0" err="1" smtClean="0">
                <a:latin typeface="Consolas"/>
                <a:cs typeface="Consolas"/>
              </a:rPr>
              <a:t>program.mat</a:t>
            </a: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Voila!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…</a:t>
            </a:r>
            <a:r>
              <a:rPr lang="ru-RU" dirty="0" smtClean="0">
                <a:latin typeface="Consolas"/>
                <a:cs typeface="Consolas"/>
              </a:rPr>
              <a:t> наша матрица!</a:t>
            </a: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9894719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Интерпретатор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Возвращае</a:t>
            </a:r>
            <a:r>
              <a:rPr lang="ru-RU" dirty="0">
                <a:latin typeface="Consolas"/>
                <a:cs typeface="Consolas"/>
              </a:rPr>
              <a:t>т</a:t>
            </a:r>
            <a:r>
              <a:rPr lang="ru-RU" dirty="0" smtClean="0">
                <a:latin typeface="Consolas"/>
                <a:cs typeface="Consolas"/>
              </a:rPr>
              <a:t> значение</a:t>
            </a:r>
            <a:r>
              <a:rPr lang="en-US" dirty="0" smtClean="0">
                <a:latin typeface="Consolas"/>
                <a:cs typeface="Consolas"/>
              </a:rPr>
              <a:t>:</a:t>
            </a:r>
            <a:endParaRPr lang="ru-RU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fr-FR" dirty="0" smtClean="0">
                <a:latin typeface="Consolas"/>
                <a:cs typeface="Consolas"/>
              </a:rPr>
              <a:t>Expression PLUS Expression</a:t>
            </a:r>
          </a:p>
          <a:p>
            <a:pPr marL="0" indent="0">
              <a:buNone/>
            </a:pPr>
            <a:r>
              <a:rPr lang="fr-FR" dirty="0" smtClean="0">
                <a:latin typeface="Consolas"/>
                <a:cs typeface="Consolas"/>
              </a:rPr>
              <a:t>{ $$ = </a:t>
            </a:r>
            <a:r>
              <a:rPr lang="fr-FR" dirty="0" err="1" smtClean="0">
                <a:latin typeface="Consolas"/>
                <a:cs typeface="Consolas"/>
              </a:rPr>
              <a:t>MAT.add</a:t>
            </a:r>
            <a:r>
              <a:rPr lang="fr-FR" dirty="0" smtClean="0">
                <a:latin typeface="Consolas"/>
                <a:cs typeface="Consolas"/>
              </a:rPr>
              <a:t>($1,$3); }</a:t>
            </a:r>
          </a:p>
          <a:p>
            <a:pPr marL="0" indent="0">
              <a:buNone/>
            </a:pPr>
            <a:endParaRPr lang="en-US" dirty="0" smtClean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5160043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 компилятор…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Возвращает строку кода на </a:t>
            </a:r>
            <a:r>
              <a:rPr lang="en-US" dirty="0" smtClean="0">
                <a:latin typeface="Consolas"/>
                <a:cs typeface="Consolas"/>
              </a:rPr>
              <a:t>JavaScript:</a:t>
            </a:r>
          </a:p>
          <a:p>
            <a:pPr marL="0" indent="0">
              <a:buNone/>
            </a:pPr>
            <a:r>
              <a:rPr lang="fr-FR" dirty="0" smtClean="0">
                <a:latin typeface="Consolas"/>
                <a:cs typeface="Consolas"/>
              </a:rPr>
              <a:t>Expression PLUS Expression</a:t>
            </a:r>
          </a:p>
          <a:p>
            <a:pPr marL="0" indent="0">
              <a:buNone/>
            </a:pPr>
            <a:r>
              <a:rPr lang="fr-FR" dirty="0" smtClean="0">
                <a:latin typeface="Consolas"/>
                <a:cs typeface="Consolas"/>
              </a:rPr>
              <a:t>{ $$ = '</a:t>
            </a:r>
            <a:r>
              <a:rPr lang="fr-FR" dirty="0" err="1" smtClean="0">
                <a:latin typeface="Consolas"/>
                <a:cs typeface="Consolas"/>
              </a:rPr>
              <a:t>MAT.add</a:t>
            </a:r>
            <a:r>
              <a:rPr lang="fr-FR" dirty="0" smtClean="0">
                <a:latin typeface="Consolas"/>
                <a:cs typeface="Consolas"/>
              </a:rPr>
              <a:t>('+$1+','+$3+')'; }</a:t>
            </a:r>
          </a:p>
          <a:p>
            <a:pPr marL="0" indent="0">
              <a:buNone/>
            </a:pP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dirty="0" smtClean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7654911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Главная функция интерпретатора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3000" dirty="0" smtClean="0">
                <a:latin typeface="Consolas"/>
                <a:cs typeface="Consolas"/>
              </a:rPr>
              <a:t>Ничего не возвращает</a:t>
            </a:r>
          </a:p>
          <a:p>
            <a:pPr marL="0" indent="0">
              <a:buNone/>
            </a:pPr>
            <a:endParaRPr lang="ru-RU" sz="30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3000" dirty="0" smtClean="0">
                <a:latin typeface="Consolas"/>
                <a:cs typeface="Consolas"/>
              </a:rPr>
              <a:t>main</a:t>
            </a:r>
          </a:p>
          <a:p>
            <a:pPr marL="0" indent="0">
              <a:buNone/>
            </a:pPr>
            <a:r>
              <a:rPr lang="en-US" sz="3000" dirty="0" smtClean="0">
                <a:latin typeface="Consolas"/>
                <a:cs typeface="Consolas"/>
              </a:rPr>
              <a:t>	: Statement* EOF;</a:t>
            </a:r>
          </a:p>
          <a:p>
            <a:pPr marL="0" indent="0">
              <a:buNone/>
            </a:pPr>
            <a:endParaRPr lang="ru-RU" sz="3000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lang="ru-RU" sz="30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ru-RU" sz="3000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lang="ru-RU" sz="30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08982393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Главная функция компилятора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Возвращает функцию </a:t>
            </a:r>
            <a:r>
              <a:rPr lang="en-US" dirty="0" smtClean="0">
                <a:latin typeface="Consolas"/>
                <a:cs typeface="Consolas"/>
              </a:rPr>
              <a:t>JS:</a:t>
            </a:r>
            <a:endParaRPr lang="ru-RU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main</a:t>
            </a:r>
            <a:endParaRPr lang="ru-RU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: Statement* EOF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	{ </a:t>
            </a:r>
            <a:r>
              <a:rPr lang="en-US" dirty="0" smtClean="0">
                <a:solidFill>
                  <a:srgbClr val="008000"/>
                </a:solidFill>
                <a:latin typeface="Consolas"/>
                <a:cs typeface="Consolas"/>
              </a:rPr>
              <a:t>return</a:t>
            </a:r>
            <a:r>
              <a:rPr lang="en-US" dirty="0" smtClean="0">
                <a:latin typeface="Consolas"/>
                <a:cs typeface="Consolas"/>
              </a:rPr>
              <a:t> new Function(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'</a:t>
            </a:r>
            <a:r>
              <a:rPr lang="en-US" dirty="0" err="1" smtClean="0">
                <a:latin typeface="Consolas"/>
                <a:cs typeface="Consolas"/>
              </a:rPr>
              <a:t>var</a:t>
            </a:r>
            <a:r>
              <a:rPr lang="en-US" dirty="0" smtClean="0">
                <a:latin typeface="Consolas"/>
                <a:cs typeface="Consolas"/>
              </a:rPr>
              <a:t> MAT = this;’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+$1.join(';'))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.bind(MAT); }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;</a:t>
            </a:r>
          </a:p>
          <a:p>
            <a:pPr marL="0" indent="0">
              <a:buNone/>
            </a:pPr>
            <a:endParaRPr lang="en-US" dirty="0" smtClean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0542456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Праздничный ужин!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Компилируем грамматику</a:t>
            </a:r>
            <a:endParaRPr lang="en-US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&gt; </a:t>
            </a:r>
            <a:r>
              <a:rPr lang="en-US" dirty="0" err="1" smtClean="0">
                <a:latin typeface="Consolas"/>
                <a:cs typeface="Consolas"/>
              </a:rPr>
              <a:t>jison</a:t>
            </a:r>
            <a:r>
              <a:rPr lang="en-US" dirty="0" smtClean="0">
                <a:latin typeface="Consolas"/>
                <a:cs typeface="Consolas"/>
              </a:rPr>
              <a:t> mat4.jison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// </a:t>
            </a:r>
            <a:r>
              <a:rPr lang="ru-RU" dirty="0" smtClean="0">
                <a:latin typeface="Consolas"/>
                <a:cs typeface="Consolas"/>
              </a:rPr>
              <a:t>Запуск из </a:t>
            </a:r>
            <a:r>
              <a:rPr lang="en-US" dirty="0" smtClean="0">
                <a:latin typeface="Consolas"/>
                <a:cs typeface="Consolas"/>
              </a:rPr>
              <a:t>JavaScript</a:t>
            </a:r>
          </a:p>
          <a:p>
            <a:pPr marL="0" indent="0">
              <a:buNone/>
            </a:pPr>
            <a:r>
              <a:rPr lang="en-US" dirty="0" err="1" smtClean="0">
                <a:latin typeface="Consolas"/>
                <a:cs typeface="Consolas"/>
              </a:rPr>
              <a:t>var</a:t>
            </a:r>
            <a:r>
              <a:rPr lang="en-US" dirty="0" smtClean="0">
                <a:latin typeface="Consolas"/>
                <a:cs typeface="Consolas"/>
              </a:rPr>
              <a:t> mat = require('./mat4.js');</a:t>
            </a:r>
          </a:p>
          <a:p>
            <a:pPr marL="0" indent="0">
              <a:buNone/>
            </a:pPr>
            <a:r>
              <a:rPr lang="en-US" dirty="0" err="1" smtClean="0">
                <a:latin typeface="Consolas"/>
                <a:cs typeface="Consolas"/>
              </a:rPr>
              <a:t>var</a:t>
            </a:r>
            <a:r>
              <a:rPr lang="en-US" dirty="0" smtClean="0">
                <a:latin typeface="Consolas"/>
                <a:cs typeface="Consolas"/>
              </a:rPr>
              <a:t> f = </a:t>
            </a:r>
            <a:r>
              <a:rPr lang="en-US" dirty="0" err="1" smtClean="0">
                <a:latin typeface="Consolas"/>
                <a:cs typeface="Consolas"/>
              </a:rPr>
              <a:t>mat.parse</a:t>
            </a:r>
            <a:r>
              <a:rPr lang="en-US" dirty="0" smtClean="0">
                <a:latin typeface="Consolas"/>
                <a:cs typeface="Consolas"/>
              </a:rPr>
              <a:t>('print 1 2+100');</a:t>
            </a:r>
          </a:p>
          <a:p>
            <a:pPr marL="0" indent="0">
              <a:buNone/>
            </a:pPr>
            <a:endParaRPr lang="ru-RU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f();</a:t>
            </a:r>
            <a:endParaRPr lang="ru-RU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//вернет 101 102</a:t>
            </a: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2438184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 браузере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latin typeface="Consolas"/>
                <a:cs typeface="Consolas"/>
              </a:rPr>
              <a:t>&lt;</a:t>
            </a:r>
            <a:r>
              <a:rPr lang="en-US" sz="2800" dirty="0" smtClean="0">
                <a:solidFill>
                  <a:srgbClr val="0000FF"/>
                </a:solidFill>
                <a:latin typeface="Consolas"/>
                <a:cs typeface="Consolas"/>
              </a:rPr>
              <a:t>script </a:t>
            </a:r>
            <a:r>
              <a:rPr lang="en-US" sz="2800" dirty="0" err="1" smtClean="0">
                <a:latin typeface="Consolas"/>
                <a:cs typeface="Consolas"/>
              </a:rPr>
              <a:t>src</a:t>
            </a:r>
            <a:r>
              <a:rPr lang="en-US" sz="2800" dirty="0" smtClean="0">
                <a:latin typeface="Consolas"/>
                <a:cs typeface="Consolas"/>
              </a:rPr>
              <a:t>=”mat4.js"&gt;&lt;/</a:t>
            </a:r>
            <a:r>
              <a:rPr lang="en-US" sz="2800" dirty="0" smtClean="0">
                <a:solidFill>
                  <a:srgbClr val="0000FF"/>
                </a:solidFill>
                <a:latin typeface="Consolas"/>
                <a:cs typeface="Consolas"/>
              </a:rPr>
              <a:t>script</a:t>
            </a:r>
            <a:r>
              <a:rPr lang="en-US" sz="2800" dirty="0" smtClean="0">
                <a:latin typeface="Consolas"/>
                <a:cs typeface="Consolas"/>
              </a:rPr>
              <a:t>&gt;</a:t>
            </a:r>
          </a:p>
          <a:p>
            <a:pPr marL="0" indent="0">
              <a:buNone/>
            </a:pPr>
            <a:r>
              <a:rPr lang="en-US" sz="2800" dirty="0" smtClean="0">
                <a:latin typeface="Consolas"/>
                <a:cs typeface="Consolas"/>
              </a:rPr>
              <a:t>&lt;</a:t>
            </a:r>
            <a:r>
              <a:rPr lang="en-US" sz="2800" dirty="0" smtClean="0">
                <a:solidFill>
                  <a:srgbClr val="3366FF"/>
                </a:solidFill>
                <a:latin typeface="Consolas"/>
                <a:cs typeface="Consolas"/>
              </a:rPr>
              <a:t>script</a:t>
            </a:r>
            <a:r>
              <a:rPr lang="en-US" sz="2800" dirty="0" smtClean="0">
                <a:latin typeface="Consolas"/>
                <a:cs typeface="Consolas"/>
              </a:rPr>
              <a:t>&gt;</a:t>
            </a:r>
            <a:endParaRPr lang="ru-RU" sz="28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dirty="0" smtClean="0">
                <a:latin typeface="Consolas"/>
                <a:cs typeface="Consolas"/>
              </a:rPr>
              <a:t>	</a:t>
            </a:r>
            <a:r>
              <a:rPr lang="en-US" sz="2800" dirty="0" err="1" smtClean="0">
                <a:solidFill>
                  <a:srgbClr val="008000"/>
                </a:solidFill>
                <a:latin typeface="Consolas"/>
                <a:cs typeface="Consolas"/>
              </a:rPr>
              <a:t>var</a:t>
            </a:r>
            <a:r>
              <a:rPr lang="en-US" sz="2800" dirty="0" smtClean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sz="2800" dirty="0">
                <a:latin typeface="Consolas"/>
                <a:cs typeface="Consolas"/>
              </a:rPr>
              <a:t>f = </a:t>
            </a:r>
            <a:r>
              <a:rPr lang="en-US" sz="2800" dirty="0" err="1" smtClean="0">
                <a:latin typeface="Consolas"/>
                <a:cs typeface="Consolas"/>
              </a:rPr>
              <a:t>parse.parse</a:t>
            </a:r>
            <a:r>
              <a:rPr lang="en-US" sz="2800" dirty="0">
                <a:latin typeface="Consolas"/>
                <a:cs typeface="Consolas"/>
              </a:rPr>
              <a:t>('print 1 2+100')</a:t>
            </a:r>
            <a:r>
              <a:rPr lang="en-US" sz="2800" dirty="0" smtClean="0">
                <a:latin typeface="Consolas"/>
                <a:cs typeface="Consolas"/>
              </a:rPr>
              <a:t>;</a:t>
            </a:r>
            <a:endParaRPr lang="ru-RU" sz="28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dirty="0" smtClean="0">
                <a:latin typeface="Consolas"/>
                <a:cs typeface="Consolas"/>
              </a:rPr>
              <a:t>	f</a:t>
            </a:r>
            <a:r>
              <a:rPr lang="en-US" sz="2800" dirty="0">
                <a:latin typeface="Consolas"/>
                <a:cs typeface="Consolas"/>
              </a:rPr>
              <a:t>()</a:t>
            </a:r>
            <a:r>
              <a:rPr lang="en-US" sz="2800" dirty="0" smtClean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2800" dirty="0" smtClean="0">
                <a:latin typeface="Consolas"/>
                <a:cs typeface="Consolas"/>
              </a:rPr>
              <a:t>&lt;/</a:t>
            </a:r>
            <a:r>
              <a:rPr lang="en-US" sz="2800" dirty="0" smtClean="0">
                <a:solidFill>
                  <a:srgbClr val="3366FF"/>
                </a:solidFill>
                <a:latin typeface="Consolas"/>
                <a:cs typeface="Consolas"/>
              </a:rPr>
              <a:t>script</a:t>
            </a:r>
            <a:r>
              <a:rPr lang="en-US" sz="2800" dirty="0" smtClean="0">
                <a:latin typeface="Consolas"/>
                <a:cs typeface="Consolas"/>
              </a:rPr>
              <a:t>&gt;</a:t>
            </a:r>
            <a:endParaRPr lang="ru-RU" sz="28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8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80851412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Итак, для интерпретатора/компилятора нужно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Определить лексемы</a:t>
            </a:r>
          </a:p>
          <a:p>
            <a:r>
              <a:rPr lang="ru-RU" dirty="0" smtClean="0"/>
              <a:t>Определить правила</a:t>
            </a:r>
          </a:p>
          <a:p>
            <a:r>
              <a:rPr lang="ru-RU" dirty="0" smtClean="0"/>
              <a:t>Разработать</a:t>
            </a:r>
            <a:r>
              <a:rPr lang="en-US" dirty="0" smtClean="0"/>
              <a:t> runtime</a:t>
            </a:r>
            <a:r>
              <a:rPr lang="ru-RU" dirty="0" smtClean="0"/>
              <a:t> библиотеку</a:t>
            </a:r>
            <a:endParaRPr lang="en-US" dirty="0" smtClean="0"/>
          </a:p>
          <a:p>
            <a:r>
              <a:rPr lang="ru-RU" dirty="0" smtClean="0"/>
              <a:t>Определить семантику</a:t>
            </a:r>
            <a:r>
              <a:rPr lang="en-US" dirty="0" smtClean="0"/>
              <a:t> (</a:t>
            </a:r>
            <a:r>
              <a:rPr lang="ru-RU" dirty="0" smtClean="0"/>
              <a:t>как будут интерпретироваться или компилироваться правила)</a:t>
            </a:r>
          </a:p>
        </p:txBody>
      </p:sp>
    </p:spTree>
    <p:extLst>
      <p:ext uri="{BB962C8B-B14F-4D97-AF65-F5344CB8AC3E}">
        <p14:creationId xmlns:p14="http://schemas.microsoft.com/office/powerpoint/2010/main" val="204834783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Куда идти дальше?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Автоматы</a:t>
            </a:r>
          </a:p>
          <a:p>
            <a:r>
              <a:rPr lang="ru-RU" dirty="0" smtClean="0"/>
              <a:t>Грамматики </a:t>
            </a:r>
            <a:r>
              <a:rPr lang="en-US" dirty="0" smtClean="0"/>
              <a:t>LALR(1) </a:t>
            </a:r>
            <a:r>
              <a:rPr lang="ru-RU" dirty="0" smtClean="0"/>
              <a:t>и т.д.</a:t>
            </a:r>
          </a:p>
          <a:p>
            <a:r>
              <a:rPr lang="en-US" dirty="0" smtClean="0"/>
              <a:t>AST</a:t>
            </a:r>
          </a:p>
          <a:p>
            <a:r>
              <a:rPr lang="ru-RU" dirty="0" err="1" smtClean="0"/>
              <a:t>Парсеры</a:t>
            </a:r>
            <a:r>
              <a:rPr lang="ru-RU" dirty="0" smtClean="0"/>
              <a:t> </a:t>
            </a:r>
            <a:r>
              <a:rPr lang="en-US" dirty="0" err="1" smtClean="0"/>
              <a:t>Jison</a:t>
            </a:r>
            <a:r>
              <a:rPr lang="en-US" dirty="0" smtClean="0"/>
              <a:t>/Bison…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370076348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</a:t>
            </a:r>
            <a:r>
              <a:rPr lang="ru-RU" dirty="0" smtClean="0"/>
              <a:t>отите </a:t>
            </a:r>
            <a:r>
              <a:rPr lang="ru-RU" dirty="0" smtClean="0"/>
              <a:t>написать </a:t>
            </a:r>
            <a:r>
              <a:rPr lang="ru-RU" dirty="0" smtClean="0"/>
              <a:t>свой </a:t>
            </a:r>
            <a:r>
              <a:rPr lang="en-US" dirty="0" smtClean="0"/>
              <a:t>ES</a:t>
            </a:r>
            <a:r>
              <a:rPr lang="ru-RU"/>
              <a:t>6</a:t>
            </a:r>
            <a:r>
              <a:rPr lang="en-US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 smtClean="0"/>
              <a:t>Парсеры</a:t>
            </a:r>
            <a:r>
              <a:rPr lang="ru-RU" dirty="0" smtClean="0"/>
              <a:t> </a:t>
            </a:r>
            <a:r>
              <a:rPr lang="en-US" dirty="0" smtClean="0"/>
              <a:t>JavaScript</a:t>
            </a:r>
            <a:endParaRPr lang="ru-RU" dirty="0" smtClean="0"/>
          </a:p>
          <a:p>
            <a:pPr lvl="1"/>
            <a:r>
              <a:rPr lang="en-US" dirty="0" err="1" smtClean="0"/>
              <a:t>Esprima</a:t>
            </a:r>
            <a:endParaRPr lang="ru-RU" dirty="0" smtClean="0"/>
          </a:p>
          <a:p>
            <a:pPr lvl="1"/>
            <a:r>
              <a:rPr lang="en-US" dirty="0" smtClean="0"/>
              <a:t>Acorn</a:t>
            </a:r>
            <a:endParaRPr lang="ru-RU" dirty="0" smtClean="0"/>
          </a:p>
          <a:p>
            <a:pPr lvl="1"/>
            <a:r>
              <a:rPr lang="en-US" dirty="0" err="1" smtClean="0"/>
              <a:t>UglifyJS</a:t>
            </a:r>
            <a:endParaRPr lang="ru-RU" dirty="0" smtClean="0"/>
          </a:p>
          <a:p>
            <a:r>
              <a:rPr lang="ru-RU" dirty="0" smtClean="0"/>
              <a:t>В помощь</a:t>
            </a:r>
            <a:r>
              <a:rPr lang="en-US" dirty="0" smtClean="0"/>
              <a:t> </a:t>
            </a:r>
            <a:endParaRPr lang="en-US" dirty="0"/>
          </a:p>
          <a:p>
            <a:pPr lvl="1"/>
            <a:r>
              <a:rPr lang="en-US" dirty="0" err="1" smtClean="0"/>
              <a:t>ESTree</a:t>
            </a:r>
            <a:r>
              <a:rPr lang="en-US" dirty="0" smtClean="0"/>
              <a:t> – </a:t>
            </a:r>
            <a:r>
              <a:rPr lang="ru-RU" dirty="0" smtClean="0"/>
              <a:t>спецификация </a:t>
            </a:r>
            <a:r>
              <a:rPr lang="en-US" dirty="0" smtClean="0"/>
              <a:t>AST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297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Инструменты для </a:t>
            </a:r>
            <a:r>
              <a:rPr lang="en-US" dirty="0" smtClean="0"/>
              <a:t>JavaScript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Генераторы </a:t>
            </a:r>
            <a:r>
              <a:rPr lang="ru-RU" dirty="0" err="1" smtClean="0"/>
              <a:t>парсеров</a:t>
            </a:r>
            <a:endParaRPr lang="en-US" dirty="0" smtClean="0"/>
          </a:p>
          <a:p>
            <a:r>
              <a:rPr lang="en-US" dirty="0" err="1" smtClean="0"/>
              <a:t>PEG.js</a:t>
            </a:r>
            <a:endParaRPr lang="en-US" dirty="0" smtClean="0"/>
          </a:p>
          <a:p>
            <a:r>
              <a:rPr lang="en-US" dirty="0" smtClean="0"/>
              <a:t>ALTNR/4</a:t>
            </a:r>
            <a:endParaRPr lang="ru-RU" dirty="0" smtClean="0"/>
          </a:p>
          <a:p>
            <a:r>
              <a:rPr lang="en-US" dirty="0" err="1" smtClean="0"/>
              <a:t>Jison</a:t>
            </a:r>
            <a:endParaRPr lang="en-US" dirty="0" smtClean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Можно </a:t>
            </a:r>
            <a:r>
              <a:rPr lang="ru-RU" dirty="0"/>
              <a:t>написать самому</a:t>
            </a:r>
            <a:r>
              <a:rPr lang="ru-RU" dirty="0" smtClean="0"/>
              <a:t>!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778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8299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09700" y="4990068"/>
            <a:ext cx="6096000" cy="184665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CCFFCC"/>
                </a:solidFill>
              </a:rPr>
              <a:t/>
            </a:r>
            <a:br>
              <a:rPr lang="en-US" dirty="0" smtClean="0">
                <a:solidFill>
                  <a:srgbClr val="CCFFCC"/>
                </a:solidFill>
              </a:rPr>
            </a:br>
            <a:r>
              <a:rPr lang="ru-RU" sz="2400" dirty="0" smtClean="0">
                <a:solidFill>
                  <a:srgbClr val="CCFFCC"/>
                </a:solidFill>
              </a:rPr>
              <a:t>Андрей Гершун </a:t>
            </a:r>
            <a:r>
              <a:rPr lang="en-US" sz="2400" dirty="0" smtClean="0">
                <a:solidFill>
                  <a:srgbClr val="CCFFCC"/>
                </a:solidFill>
                <a:hlinkClick r:id="rId3"/>
              </a:rPr>
              <a:t>agershun@gmail.com</a:t>
            </a:r>
            <a:endParaRPr lang="en-US" sz="2400" dirty="0" smtClean="0">
              <a:solidFill>
                <a:srgbClr val="CCFFCC"/>
              </a:solidFill>
            </a:endParaRPr>
          </a:p>
          <a:p>
            <a:pPr algn="ctr"/>
            <a:endParaRPr lang="en-US" sz="2400" dirty="0">
              <a:solidFill>
                <a:srgbClr val="CCFFCC"/>
              </a:solidFill>
            </a:endParaRPr>
          </a:p>
          <a:p>
            <a:pPr algn="ctr"/>
            <a:r>
              <a:rPr lang="en-US" sz="2400" dirty="0" smtClean="0">
                <a:solidFill>
                  <a:srgbClr val="CCFFCC"/>
                </a:solidFill>
              </a:rPr>
              <a:t>http://</a:t>
            </a:r>
            <a:r>
              <a:rPr lang="en-US" sz="2400" dirty="0" err="1" smtClean="0">
                <a:solidFill>
                  <a:srgbClr val="CCFFCC"/>
                </a:solidFill>
              </a:rPr>
              <a:t>github.com</a:t>
            </a:r>
            <a:r>
              <a:rPr lang="en-US" sz="2400" dirty="0" smtClean="0">
                <a:solidFill>
                  <a:srgbClr val="CCFFCC"/>
                </a:solidFill>
              </a:rPr>
              <a:t>/</a:t>
            </a:r>
            <a:r>
              <a:rPr lang="en-US" sz="2400" dirty="0" err="1" smtClean="0">
                <a:solidFill>
                  <a:srgbClr val="CCFFCC"/>
                </a:solidFill>
              </a:rPr>
              <a:t>agershun</a:t>
            </a:r>
            <a:r>
              <a:rPr lang="en-US" sz="2400" dirty="0" smtClean="0">
                <a:solidFill>
                  <a:srgbClr val="CCFFCC"/>
                </a:solidFill>
              </a:rPr>
              <a:t>/matrix</a:t>
            </a:r>
            <a:br>
              <a:rPr lang="en-US" sz="2400" dirty="0" smtClean="0">
                <a:solidFill>
                  <a:srgbClr val="CCFFCC"/>
                </a:solidFill>
              </a:rPr>
            </a:br>
            <a:endParaRPr lang="en-US" sz="2400" dirty="0">
              <a:solidFill>
                <a:srgbClr val="CCFF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02005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08100" y="2184400"/>
            <a:ext cx="6591300" cy="1938992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ru-RU" sz="6000" dirty="0" smtClean="0">
                <a:solidFill>
                  <a:srgbClr val="CCFFCC"/>
                </a:solidFill>
              </a:rPr>
              <a:t>Знакомьтесь, </a:t>
            </a:r>
            <a:r>
              <a:rPr lang="en-US" sz="6000" dirty="0" smtClean="0">
                <a:solidFill>
                  <a:srgbClr val="CCFFCC"/>
                </a:solidFill>
              </a:rPr>
              <a:t>MATRIX!</a:t>
            </a:r>
            <a:endParaRPr lang="en-US" sz="6000" dirty="0">
              <a:solidFill>
                <a:srgbClr val="CCFF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1129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Язык для учеников </a:t>
            </a:r>
            <a:r>
              <a:rPr lang="ru-RU" dirty="0" smtClean="0"/>
              <a:t>старших</a:t>
            </a:r>
            <a:r>
              <a:rPr lang="ru-RU" dirty="0" smtClean="0"/>
              <a:t> </a:t>
            </a:r>
            <a:r>
              <a:rPr lang="ru-RU" dirty="0" smtClean="0"/>
              <a:t>классов для выполнения домашних заданий с матрицами</a:t>
            </a:r>
          </a:p>
          <a:p>
            <a:r>
              <a:rPr lang="ru-RU" dirty="0" smtClean="0"/>
              <a:t>Вдохновлен </a:t>
            </a:r>
            <a:r>
              <a:rPr lang="en-US" dirty="0" smtClean="0"/>
              <a:t>MATLAB, OCTANE, R </a:t>
            </a:r>
            <a:r>
              <a:rPr lang="ru-RU" dirty="0" smtClean="0"/>
              <a:t>и </a:t>
            </a:r>
            <a:r>
              <a:rPr lang="en-US" dirty="0" smtClean="0"/>
              <a:t>Q</a:t>
            </a:r>
            <a:endParaRPr lang="ru-RU" dirty="0" smtClean="0"/>
          </a:p>
          <a:p>
            <a:r>
              <a:rPr lang="ru-RU" dirty="0" smtClean="0"/>
              <a:t>Пример:  </a:t>
            </a:r>
            <a:r>
              <a:rPr lang="en-US" dirty="0" smtClean="0"/>
              <a:t>A * B’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186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Примитивы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1 						// число</a:t>
            </a:r>
          </a:p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1 2 3 4 			// вектор-строка</a:t>
            </a:r>
          </a:p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1 </a:t>
            </a:r>
            <a:r>
              <a:rPr lang="en-US" dirty="0" smtClean="0">
                <a:latin typeface="Consolas"/>
                <a:cs typeface="Consolas"/>
              </a:rPr>
              <a:t>| 2 | 3 </a:t>
            </a:r>
            <a:r>
              <a:rPr lang="ru-RU" dirty="0" smtClean="0">
                <a:latin typeface="Consolas"/>
                <a:cs typeface="Consolas"/>
              </a:rPr>
              <a:t>		//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ru-RU" dirty="0" smtClean="0">
                <a:latin typeface="Consolas"/>
                <a:cs typeface="Consolas"/>
              </a:rPr>
              <a:t>вектор-столбец</a:t>
            </a:r>
          </a:p>
          <a:p>
            <a:pPr marL="0" indent="0">
              <a:buNone/>
            </a:pPr>
            <a:r>
              <a:rPr lang="ru-RU" dirty="0" smtClean="0">
                <a:latin typeface="Consolas"/>
                <a:cs typeface="Consolas"/>
              </a:rPr>
              <a:t>1 2 </a:t>
            </a:r>
            <a:r>
              <a:rPr lang="en-US" dirty="0" smtClean="0">
                <a:latin typeface="Consolas"/>
                <a:cs typeface="Consolas"/>
              </a:rPr>
              <a:t>| 3 4</a:t>
            </a:r>
            <a:r>
              <a:rPr lang="ru-RU" dirty="0" smtClean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ru-RU" dirty="0" smtClean="0">
                <a:latin typeface="Consolas"/>
                <a:cs typeface="Consolas"/>
              </a:rPr>
              <a:t>	//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ru-RU" dirty="0" smtClean="0">
                <a:latin typeface="Consolas"/>
                <a:cs typeface="Consolas"/>
              </a:rPr>
              <a:t>матрица</a:t>
            </a:r>
            <a:r>
              <a:rPr lang="en-US" dirty="0" smtClean="0">
                <a:latin typeface="Consolas"/>
                <a:cs typeface="Consolas"/>
              </a:rPr>
              <a:t> 2x2</a:t>
            </a:r>
            <a:endParaRPr lang="ru-RU" dirty="0" smtClean="0">
              <a:latin typeface="Consolas"/>
              <a:cs typeface="Consolas"/>
            </a:endParaRPr>
          </a:p>
          <a:p>
            <a:pPr marL="457200" lvl="1" indent="0">
              <a:buNone/>
            </a:pPr>
            <a:endParaRPr lang="ru-RU" dirty="0" smtClean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07504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Операции МАТ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dirty="0" smtClean="0">
                <a:latin typeface="Consolas"/>
                <a:cs typeface="Consolas"/>
              </a:rPr>
              <a:t>1 2 + 3 4 </a:t>
            </a:r>
            <a:r>
              <a:rPr lang="en-US" sz="2800" dirty="0" smtClean="0">
                <a:latin typeface="Consolas"/>
                <a:cs typeface="Consolas"/>
              </a:rPr>
              <a:t>		</a:t>
            </a:r>
            <a:r>
              <a:rPr lang="ru-RU" sz="2800" dirty="0" smtClean="0">
                <a:latin typeface="Consolas"/>
                <a:cs typeface="Consolas"/>
              </a:rPr>
              <a:t>// </a:t>
            </a:r>
            <a:r>
              <a:rPr lang="en-US" sz="2800" dirty="0" smtClean="0">
                <a:latin typeface="Consolas"/>
                <a:cs typeface="Consolas"/>
              </a:rPr>
              <a:t>=&gt;</a:t>
            </a:r>
            <a:r>
              <a:rPr lang="ru-RU" sz="2800" dirty="0" smtClean="0">
                <a:latin typeface="Consolas"/>
                <a:cs typeface="Consolas"/>
              </a:rPr>
              <a:t> 4 6</a:t>
            </a:r>
            <a:r>
              <a:rPr lang="en-US" sz="2800" dirty="0" smtClean="0">
                <a:latin typeface="Consolas"/>
                <a:cs typeface="Consolas"/>
              </a:rPr>
              <a:t> – </a:t>
            </a:r>
            <a:r>
              <a:rPr lang="ru-RU" sz="2800" dirty="0" smtClean="0">
                <a:latin typeface="Consolas"/>
                <a:cs typeface="Consolas"/>
              </a:rPr>
              <a:t>сложение</a:t>
            </a:r>
          </a:p>
          <a:p>
            <a:pPr marL="0" indent="0">
              <a:buNone/>
            </a:pPr>
            <a:r>
              <a:rPr lang="ru-RU" sz="2800" dirty="0" smtClean="0">
                <a:latin typeface="Consolas"/>
                <a:cs typeface="Consolas"/>
              </a:rPr>
              <a:t>2 </a:t>
            </a:r>
            <a:r>
              <a:rPr lang="en-US" sz="2800" dirty="0" smtClean="0">
                <a:latin typeface="Consolas"/>
                <a:cs typeface="Consolas"/>
              </a:rPr>
              <a:t>* 5 6 </a:t>
            </a:r>
            <a:r>
              <a:rPr lang="ru-RU" sz="2800" dirty="0" smtClean="0">
                <a:latin typeface="Consolas"/>
                <a:cs typeface="Consolas"/>
              </a:rPr>
              <a:t>  </a:t>
            </a:r>
            <a:r>
              <a:rPr lang="en-US" sz="2800" dirty="0" smtClean="0">
                <a:latin typeface="Consolas"/>
                <a:cs typeface="Consolas"/>
              </a:rPr>
              <a:t>		</a:t>
            </a:r>
            <a:r>
              <a:rPr lang="ru-RU" sz="2800" dirty="0" smtClean="0">
                <a:latin typeface="Consolas"/>
                <a:cs typeface="Consolas"/>
              </a:rPr>
              <a:t>// </a:t>
            </a:r>
            <a:r>
              <a:rPr lang="en-US" sz="2800" dirty="0" smtClean="0">
                <a:latin typeface="Consolas"/>
                <a:cs typeface="Consolas"/>
              </a:rPr>
              <a:t>=&gt; 10 12 – </a:t>
            </a:r>
            <a:r>
              <a:rPr lang="ru-RU" sz="2800" dirty="0" smtClean="0">
                <a:latin typeface="Consolas"/>
                <a:cs typeface="Consolas"/>
              </a:rPr>
              <a:t>умножение</a:t>
            </a:r>
          </a:p>
          <a:p>
            <a:pPr marL="0" indent="0">
              <a:buNone/>
            </a:pPr>
            <a:r>
              <a:rPr lang="ru-RU" sz="2800" dirty="0" smtClean="0">
                <a:latin typeface="Consolas"/>
                <a:cs typeface="Consolas"/>
              </a:rPr>
              <a:t>1 2</a:t>
            </a:r>
            <a:r>
              <a:rPr lang="en-US" sz="2800" dirty="0" smtClean="0">
                <a:latin typeface="Consolas"/>
                <a:cs typeface="Consolas"/>
              </a:rPr>
              <a:t>' </a:t>
            </a:r>
            <a:r>
              <a:rPr lang="ru-RU" sz="2800" dirty="0" smtClean="0">
                <a:latin typeface="Consolas"/>
                <a:cs typeface="Consolas"/>
              </a:rPr>
              <a:t>     </a:t>
            </a:r>
            <a:r>
              <a:rPr lang="en-US" sz="2800" dirty="0" smtClean="0">
                <a:latin typeface="Consolas"/>
                <a:cs typeface="Consolas"/>
              </a:rPr>
              <a:t>		</a:t>
            </a:r>
            <a:r>
              <a:rPr lang="ru-RU" sz="2800" dirty="0" smtClean="0">
                <a:latin typeface="Consolas"/>
                <a:cs typeface="Consolas"/>
              </a:rPr>
              <a:t>// =</a:t>
            </a:r>
            <a:r>
              <a:rPr lang="en-US" sz="2800" dirty="0" smtClean="0">
                <a:latin typeface="Consolas"/>
                <a:cs typeface="Consolas"/>
              </a:rPr>
              <a:t>&gt; 1|2 -</a:t>
            </a:r>
            <a:r>
              <a:rPr lang="ru-RU" sz="2800" dirty="0" smtClean="0">
                <a:latin typeface="Consolas"/>
                <a:cs typeface="Consolas"/>
              </a:rPr>
              <a:t>транспонирование</a:t>
            </a:r>
          </a:p>
          <a:p>
            <a:pPr marL="0" indent="0">
              <a:buNone/>
            </a:pPr>
            <a:r>
              <a:rPr lang="ru-RU" sz="2800" dirty="0" smtClean="0">
                <a:latin typeface="Consolas"/>
                <a:cs typeface="Consolas"/>
              </a:rPr>
              <a:t>(1 2 + 3 4)</a:t>
            </a:r>
            <a:r>
              <a:rPr lang="en-US" sz="2800" dirty="0" smtClean="0">
                <a:latin typeface="Consolas"/>
                <a:cs typeface="Consolas"/>
              </a:rPr>
              <a:t>*2 </a:t>
            </a:r>
            <a:r>
              <a:rPr lang="ru-RU" sz="2800" dirty="0" smtClean="0">
                <a:latin typeface="Consolas"/>
                <a:cs typeface="Consolas"/>
              </a:rPr>
              <a:t>// =</a:t>
            </a:r>
            <a:r>
              <a:rPr lang="en-US" sz="2800" dirty="0" smtClean="0">
                <a:latin typeface="Consolas"/>
                <a:cs typeface="Consolas"/>
              </a:rPr>
              <a:t>&gt; 8 12</a:t>
            </a:r>
            <a:r>
              <a:rPr lang="ru-RU" sz="2800" dirty="0" smtClean="0">
                <a:latin typeface="Consolas"/>
                <a:cs typeface="Consolas"/>
              </a:rPr>
              <a:t> </a:t>
            </a:r>
            <a:r>
              <a:rPr lang="en-US" sz="2800" dirty="0" smtClean="0">
                <a:latin typeface="Consolas"/>
                <a:cs typeface="Consolas"/>
              </a:rPr>
              <a:t>- </a:t>
            </a:r>
            <a:r>
              <a:rPr lang="ru-RU" sz="2800" dirty="0" smtClean="0">
                <a:latin typeface="Consolas"/>
                <a:cs typeface="Consolas"/>
              </a:rPr>
              <a:t>скобки</a:t>
            </a:r>
          </a:p>
          <a:p>
            <a:pPr marL="0" indent="0">
              <a:buNone/>
            </a:pPr>
            <a:r>
              <a:rPr lang="en-US" sz="2800" dirty="0" smtClean="0">
                <a:latin typeface="Consolas"/>
                <a:cs typeface="Consolas"/>
              </a:rPr>
              <a:t>size(1 2|3 4)</a:t>
            </a:r>
            <a:r>
              <a:rPr lang="ru-RU" sz="2800" dirty="0" smtClean="0">
                <a:latin typeface="Consolas"/>
                <a:cs typeface="Consolas"/>
              </a:rPr>
              <a:t> // </a:t>
            </a:r>
            <a:r>
              <a:rPr lang="en-US" sz="2800" dirty="0" smtClean="0">
                <a:latin typeface="Consolas"/>
                <a:cs typeface="Consolas"/>
              </a:rPr>
              <a:t>=&gt; 2 2 - </a:t>
            </a:r>
            <a:r>
              <a:rPr lang="ru-RU" sz="2800" dirty="0" smtClean="0">
                <a:latin typeface="Consolas"/>
                <a:cs typeface="Consolas"/>
              </a:rPr>
              <a:t>функция размера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726012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1014</TotalTime>
  <Words>843</Words>
  <Application>Microsoft Macintosh PowerPoint</Application>
  <PresentationFormat>On-screen Show (4:3)</PresentationFormat>
  <Paragraphs>362</Paragraphs>
  <Slides>50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1" baseType="lpstr">
      <vt:lpstr>Office Theme</vt:lpstr>
      <vt:lpstr>Как написать компилятор  за 15 минут?</vt:lpstr>
      <vt:lpstr>Содержание</vt:lpstr>
      <vt:lpstr>О чем это все?</vt:lpstr>
      <vt:lpstr>Как происходит процесс понимания и выполнения?</vt:lpstr>
      <vt:lpstr>Инструменты для JavaScript</vt:lpstr>
      <vt:lpstr>PowerPoint Presentation</vt:lpstr>
      <vt:lpstr>PowerPoint Presentation</vt:lpstr>
      <vt:lpstr>Примитивы</vt:lpstr>
      <vt:lpstr>Операции МАТ</vt:lpstr>
      <vt:lpstr>Операторы МАТ</vt:lpstr>
      <vt:lpstr>Пример программы на MAT</vt:lpstr>
      <vt:lpstr>PowerPoint Presentation</vt:lpstr>
      <vt:lpstr>Структура файла  с грамматикой (mat0.jison)</vt:lpstr>
      <vt:lpstr>Слова языка</vt:lpstr>
      <vt:lpstr>Описываем лексемы</vt:lpstr>
      <vt:lpstr>Бритва Оккама: Отсекаем все ненужное: комментарии и пробелы</vt:lpstr>
      <vt:lpstr>Ключевые слова</vt:lpstr>
      <vt:lpstr>Числа и литералы (после ключевых слов!)</vt:lpstr>
      <vt:lpstr>Знаки</vt:lpstr>
      <vt:lpstr>Немного магии  (служебные лексемы)</vt:lpstr>
      <vt:lpstr>Coffee-Break 1:  Что выдает на выходе лексер?</vt:lpstr>
      <vt:lpstr>Теперь грамматика</vt:lpstr>
      <vt:lpstr>Форма Бэкуса Наура (инструкция %ebnf)</vt:lpstr>
      <vt:lpstr>Описываем операторы</vt:lpstr>
      <vt:lpstr>Попрошу не выражаться!</vt:lpstr>
      <vt:lpstr>Матрицы</vt:lpstr>
      <vt:lpstr>Приоритеты операций</vt:lpstr>
      <vt:lpstr>Кофе-брейк 2:  смотрим на грамматику</vt:lpstr>
      <vt:lpstr>Пора уже что-то делать!</vt:lpstr>
      <vt:lpstr>Подготовимся интерпретировать (run-time library MAT)</vt:lpstr>
      <vt:lpstr>Добавляем семантику:  подставляем лексемы</vt:lpstr>
      <vt:lpstr>Начнем с печати!</vt:lpstr>
      <vt:lpstr>Присваивание переменной</vt:lpstr>
      <vt:lpstr>Выражение</vt:lpstr>
      <vt:lpstr>Операции</vt:lpstr>
      <vt:lpstr>Функции</vt:lpstr>
      <vt:lpstr>Матрица</vt:lpstr>
      <vt:lpstr> Строки и столбцы матрицы</vt:lpstr>
      <vt:lpstr>И все!</vt:lpstr>
      <vt:lpstr>Кофе-брейк 3: Настоящий запуск!</vt:lpstr>
      <vt:lpstr>Интерпретатор</vt:lpstr>
      <vt:lpstr>А компилятор…</vt:lpstr>
      <vt:lpstr>Главная функция интерпретатора</vt:lpstr>
      <vt:lpstr>Главная функция компилятора</vt:lpstr>
      <vt:lpstr>Праздничный ужин!</vt:lpstr>
      <vt:lpstr>В браузере</vt:lpstr>
      <vt:lpstr>Итак, для интерпретатора/компилятора нужно:</vt:lpstr>
      <vt:lpstr>Куда идти дальше?</vt:lpstr>
      <vt:lpstr>Хотите написать свой ES6?</vt:lpstr>
      <vt:lpstr>PowerPoint Presentation</vt:lpstr>
    </vt:vector>
  </TitlesOfParts>
  <Company>Alfina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Как написать компилятор с помощью Jison за 15 минут?</dc:title>
  <dc:creator>Andrey Gershun</dc:creator>
  <cp:lastModifiedBy>Andrey Gershun</cp:lastModifiedBy>
  <cp:revision>249</cp:revision>
  <dcterms:created xsi:type="dcterms:W3CDTF">2015-06-13T03:15:08Z</dcterms:created>
  <dcterms:modified xsi:type="dcterms:W3CDTF">2015-06-14T15:10:12Z</dcterms:modified>
</cp:coreProperties>
</file>

<file path=docProps/thumbnail.jpeg>
</file>